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2190" y="-24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8338B-5F1F-4F73-A2F0-05673C4AA28D}" type="datetimeFigureOut">
              <a:rPr lang="en-US" smtClean="0"/>
              <a:t>2/15/2013</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56526D-9955-4519-A8D6-543C2F054E30}" type="slidenum">
              <a:rPr lang="en-US" smtClean="0"/>
              <a:t>‹#›</a:t>
            </a:fld>
            <a:endParaRPr lang="en-US"/>
          </a:p>
        </p:txBody>
      </p:sp>
    </p:spTree>
    <p:extLst>
      <p:ext uri="{BB962C8B-B14F-4D97-AF65-F5344CB8AC3E}">
        <p14:creationId xmlns:p14="http://schemas.microsoft.com/office/powerpoint/2010/main" val="1281076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685753-1FC1-4578-98E5-426417744BB3}" type="slidenum">
              <a:rPr lang="en-US" smtClean="0"/>
              <a:t>1</a:t>
            </a:fld>
            <a:endParaRPr lang="en-US"/>
          </a:p>
        </p:txBody>
      </p:sp>
    </p:spTree>
    <p:extLst>
      <p:ext uri="{BB962C8B-B14F-4D97-AF65-F5344CB8AC3E}">
        <p14:creationId xmlns:p14="http://schemas.microsoft.com/office/powerpoint/2010/main" val="4221242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B83FE4-C416-4F98-9C56-EC17B4CB2C7F}" type="datetimeFigureOut">
              <a:rPr lang="en-US" smtClean="0"/>
              <a:t>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806618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B83FE4-C416-4F98-9C56-EC17B4CB2C7F}" type="datetimeFigureOut">
              <a:rPr lang="en-US" smtClean="0"/>
              <a:t>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830749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B83FE4-C416-4F98-9C56-EC17B4CB2C7F}" type="datetimeFigureOut">
              <a:rPr lang="en-US" smtClean="0"/>
              <a:t>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245426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B83FE4-C416-4F98-9C56-EC17B4CB2C7F}" type="datetimeFigureOut">
              <a:rPr lang="en-US" smtClean="0"/>
              <a:t>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13582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B83FE4-C416-4F98-9C56-EC17B4CB2C7F}" type="datetimeFigureOut">
              <a:rPr lang="en-US" smtClean="0"/>
              <a:t>2/15/2013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114597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B83FE4-C416-4F98-9C56-EC17B4CB2C7F}" type="datetimeFigureOut">
              <a:rPr lang="en-US" smtClean="0"/>
              <a:t>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1864698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B83FE4-C416-4F98-9C56-EC17B4CB2C7F}" type="datetimeFigureOut">
              <a:rPr lang="en-US" smtClean="0"/>
              <a:t>2/15/2013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233721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B83FE4-C416-4F98-9C56-EC17B4CB2C7F}" type="datetimeFigureOut">
              <a:rPr lang="en-US" smtClean="0"/>
              <a:t>2/15/2013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390261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83FE4-C416-4F98-9C56-EC17B4CB2C7F}" type="datetimeFigureOut">
              <a:rPr lang="en-US" smtClean="0"/>
              <a:t>2/15/2013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3614121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B83FE4-C416-4F98-9C56-EC17B4CB2C7F}" type="datetimeFigureOut">
              <a:rPr lang="en-US" smtClean="0"/>
              <a:t>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63506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B83FE4-C416-4F98-9C56-EC17B4CB2C7F}" type="datetimeFigureOut">
              <a:rPr lang="en-US" smtClean="0"/>
              <a:t>2/15/2013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26781-C0D5-44A6-9929-6A452C7F2F2B}" type="slidenum">
              <a:rPr lang="en-US" smtClean="0"/>
              <a:t>‹#›</a:t>
            </a:fld>
            <a:endParaRPr lang="en-US"/>
          </a:p>
        </p:txBody>
      </p:sp>
    </p:spTree>
    <p:extLst>
      <p:ext uri="{BB962C8B-B14F-4D97-AF65-F5344CB8AC3E}">
        <p14:creationId xmlns:p14="http://schemas.microsoft.com/office/powerpoint/2010/main" val="19493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EB83FE4-C416-4F98-9C56-EC17B4CB2C7F}" type="datetimeFigureOut">
              <a:rPr lang="en-US" smtClean="0"/>
              <a:t>2/15/2013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1F26781-C0D5-44A6-9929-6A452C7F2F2B}" type="slidenum">
              <a:rPr lang="en-US" smtClean="0"/>
              <a:t>‹#›</a:t>
            </a:fld>
            <a:endParaRPr lang="en-US"/>
          </a:p>
        </p:txBody>
      </p:sp>
    </p:spTree>
    <p:extLst>
      <p:ext uri="{BB962C8B-B14F-4D97-AF65-F5344CB8AC3E}">
        <p14:creationId xmlns:p14="http://schemas.microsoft.com/office/powerpoint/2010/main" val="3315716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aclk?sa=L&amp;ai=CnVMpcc4NUJm7Acyc2wXt1YCoBob5xrQC1rjdrDO-9PqqgAEIBhABILGK3wZQ3cG0oP7_____AWDJ9oeLvKSwGcgBB6oEIE_QqJ_yWLHzEpb0TGEJNy3Tr_yQ1b8BHxrOVGzQAg_EgAWQTsAFBaAGJg&amp;sig=AOD64_0MouPraUlRDpqEu_2ih8NDE4RVQg&amp;ctype=5&amp;ved=0CHEQ8w4&amp;adurl=http://www.walmart.com/ip/16528101?adid=22222222227010118281&amp;wmlspartner=wlpa&amp;wl0=&amp;wl1=g&amp;wl2=&amp;wl3=13694348470&amp;wl4=&amp;wl5=pla&amp;veh=sem&amp;rct=j&amp;q=why%20we%20get%20fa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21481" y="3962400"/>
            <a:ext cx="6172200" cy="1600200"/>
          </a:xfrm>
        </p:spPr>
        <p:txBody>
          <a:bodyPr>
            <a:noAutofit/>
          </a:bodyPr>
          <a:lstStyle/>
          <a:p>
            <a:pPr algn="l"/>
            <a:r>
              <a:rPr lang="en-US" sz="1800" dirty="0" smtClean="0">
                <a:latin typeface="DIN Offc Pro" pitchFamily="34" charset="0"/>
              </a:rPr>
              <a:t>while avoiding carbs. It’s time to turn the food pyramid upside down. This is a book that you will not be able to put down and you will shake your head at how duped we have been.  It’s a similar situation to how much effort has been wasted chasing cholesterol values while ignoring what really matters the particles carrying the cholesterol. The National Lipid Association definitely needs to invite Mr. </a:t>
            </a:r>
            <a:r>
              <a:rPr lang="en-US" sz="1800" dirty="0" err="1" smtClean="0">
                <a:latin typeface="DIN Offc Pro" pitchFamily="34" charset="0"/>
              </a:rPr>
              <a:t>Taubes</a:t>
            </a:r>
            <a:r>
              <a:rPr lang="en-US" sz="1800" dirty="0" smtClean="0">
                <a:latin typeface="DIN Offc Pro" pitchFamily="34" charset="0"/>
              </a:rPr>
              <a:t> as a featured speaker at next year’s annual meeting.“</a:t>
            </a:r>
            <a:br>
              <a:rPr lang="en-US" sz="1800" dirty="0" smtClean="0">
                <a:latin typeface="DIN Offc Pro" pitchFamily="34" charset="0"/>
              </a:rPr>
            </a:br>
            <a:r>
              <a:rPr lang="en-US" sz="1800" dirty="0" smtClean="0">
                <a:latin typeface="DIN Offc Pro" pitchFamily="34" charset="0"/>
              </a:rPr>
              <a:t>                                                            Thomas Dayspring, M.D. 	                                            September 2011</a:t>
            </a:r>
            <a:br>
              <a:rPr lang="en-US" sz="1800" dirty="0" smtClean="0">
                <a:latin typeface="DIN Offc Pro" pitchFamily="34" charset="0"/>
              </a:rPr>
            </a:br>
            <a:endParaRPr lang="en-US" sz="1800" dirty="0">
              <a:latin typeface="DIN Offc Pro" pitchFamily="34" charset="0"/>
            </a:endParaRPr>
          </a:p>
        </p:txBody>
      </p:sp>
      <p:sp>
        <p:nvSpPr>
          <p:cNvPr id="3" name="Content Placeholder 2"/>
          <p:cNvSpPr>
            <a:spLocks noGrp="1"/>
          </p:cNvSpPr>
          <p:nvPr>
            <p:ph idx="1"/>
          </p:nvPr>
        </p:nvSpPr>
        <p:spPr>
          <a:xfrm>
            <a:off x="2582333" y="567268"/>
            <a:ext cx="4114800" cy="3086101"/>
          </a:xfrm>
        </p:spPr>
        <p:txBody>
          <a:bodyPr>
            <a:normAutofit/>
          </a:bodyPr>
          <a:lstStyle/>
          <a:p>
            <a:pPr marL="0" indent="0">
              <a:buNone/>
            </a:pPr>
            <a:r>
              <a:rPr lang="en-US" sz="1800" dirty="0" smtClean="0"/>
              <a:t>“</a:t>
            </a:r>
            <a:r>
              <a:rPr lang="en-US" sz="1800" dirty="0" smtClean="0">
                <a:latin typeface="DIN Offc Pro" pitchFamily="34" charset="0"/>
              </a:rPr>
              <a:t>I cannot recommend more highly that you pick up Gary </a:t>
            </a:r>
            <a:r>
              <a:rPr lang="en-US" sz="1800" dirty="0" err="1" smtClean="0">
                <a:latin typeface="DIN Offc Pro" pitchFamily="34" charset="0"/>
              </a:rPr>
              <a:t>Taubes</a:t>
            </a:r>
            <a:r>
              <a:rPr lang="en-US" sz="1800" dirty="0" smtClean="0">
                <a:latin typeface="DIN Offc Pro" pitchFamily="34" charset="0"/>
              </a:rPr>
              <a:t> new book Why We Get Fat and What to do About It  (A.A. </a:t>
            </a:r>
            <a:r>
              <a:rPr lang="en-US" sz="1800" dirty="0" err="1" smtClean="0">
                <a:latin typeface="DIN Offc Pro" pitchFamily="34" charset="0"/>
              </a:rPr>
              <a:t>Knoph</a:t>
            </a:r>
            <a:r>
              <a:rPr lang="en-US" sz="1800" dirty="0" smtClean="0">
                <a:latin typeface="DIN Offc Pro" pitchFamily="34" charset="0"/>
              </a:rPr>
              <a:t> NY 1011).  This book which refutes virtually everything we have been taught about calories and weight gain and makes the case that at least Insulin Resistant humans better start eating a lot </a:t>
            </a:r>
            <a:r>
              <a:rPr lang="en-US" sz="1800" dirty="0">
                <a:latin typeface="DIN Offc Pro" pitchFamily="34" charset="0"/>
              </a:rPr>
              <a:t>more</a:t>
            </a:r>
            <a:r>
              <a:rPr lang="en-US" sz="1800" dirty="0" smtClean="0">
                <a:latin typeface="DIN Offc Pro" pitchFamily="34" charset="0"/>
              </a:rPr>
              <a:t> fat</a:t>
            </a:r>
            <a:endParaRPr lang="en-US" sz="1800" dirty="0">
              <a:latin typeface="DIN Offc Pro" pitchFamily="34" charset="0"/>
            </a:endParaRPr>
          </a:p>
        </p:txBody>
      </p:sp>
      <p:sp>
        <p:nvSpPr>
          <p:cNvPr id="4" name="AutoShape 2" descr="data:image/jpeg;base64,/9j/4AAQSkZJRgABAQAAAQABAAD/4QBgRXhpZgAASUkqAAgAAAACADEBAgAHAAAAJgAAAGmHBAABAAAALgAAAAAAAABQaWNhc2EAAAMAAJAHAAQAAAAwMjIwAqAEAAEAAABWAAAAA6AEAAEAAABWAAAAAAAAAP/bAIQAAwICCAgKDgoKCAgLCAgNCggNCAgKCQoICAgICwgICAgICggICAoICAgICAgICggKCAgKCwoNCgsNCggNCAgJCAEDBAQGBQYKBgYKDw0MDhAODg4PDw0PDw0PDQ0QDwwODA0NDQ8NDQwMDAwMDQ0MDAwMDQwMDA0MDA0NDAwMDAwN/8AAEQgAVgBWAwERAAIRAQMRAf/EAB0AAAEEAwEBAAAAAAAAAAAAAAkCBAUGAQMHAAj/xAA9EAACAQIDBQMICAYDAQAAAAABAgMAEQQSIQUGEyIxB0FRMjRxcnOBsbIUIzNCUlNhkSRDYmOhs4LR4RX/xAAcAQAABwEBAAAAAAAAAAAAAAABAgMEBQYHCAD/xAA4EQABAwIDBQUGBgEFAAAAAAABAAIDBBEFITEGEkFRcRMiMmGxFDRCUnKBIzNikaHwJAcVgsHR/9oADAMBAAIRAxEAPwAqNAF5VXtT8xn9jJ8ppGfwO6KUwr3qL6ghXYTgZBfiZrdxXLm5bf4zd3hWbkXXabjUuILCLdUtfo9/5lrjQlScuY36r+CwP9dq9ZA907BZ5F+qROsNuUvfW2fL0zcl7afZ9dDzUO4jN7cN3bjPPVbnOG7jL+63PTQcnrWr27bNItdO42uOSwiwf3B08CLXb+j8OW3vr1gULhVsPdKwiQW1Ml++3XyNfuj+bbvolmBK3qXjNY2CPro/axem3ETrR2MaZgRzCNiDnPo5Gv8Akd6FFv2W3Ivqr8BWmN0suG58pCPMp3Rkik0AXlVe1PzGf2MnymkJ/A7opXCfeovqCEVMhW6obPLlIbw05vdy/wCaz5gBXYdVdjtxnHNa8RaRJJLfcsPSFZjbwId7elaK4WKG4kjL3agWTmaEllDIAoLDqe5Tb97UdeAzZ9gsYfADNlI5Y+Yam5L+P6L3UR2iPTwD2hzL6Zq47ubptiNS6xx3txJDa5/Co+8R40/paIy6qGx/amPCmlos48lacd2ZYZVuuMS/dxMuUnw01tUnJgXd3rrNqb/U6Rz+9EAOfFVPB7MeHERo4seJCbjoymRLMp71PdUHJTGCYX5ha+7EGYjh0k0Z+B3oUWXZvkL6q/AVoTDcLiuY989SnVHSSRQhB8Sqvan5jP7KT5TTebwHopfCPfIrfMEH6feNojI0qJkgQSKUBLsr8oAB7yVyWA/XvqjCn3z3PuutJsWED3GrYMhkRqUiXajyOyRrCYREMQWYNqZjIQpCnXOyNIT3Cw+8KM2AA2drom02JSPBMDG7hZv3PE8kvdXarYgI7LAVKLIDE2YxO2UiNuZuazNqQL2NJzsbHpf9k9w6qdUytDmNtug3bnYqxJhlBJAAY9T4/H4UwD+KtYiY1xfYXtrxK7JMpiw0HDViAjE5c55mVeYmNGN73OoHfWjUEf4G8uNNpJJqmvkMhtYm3RRmHjlOh4wABN8s91tmt5UIGrBSe/KbgG4u5ju8WKqLG6i+acb8YQBsIxA4meJTa/TMh7wCQvTUC3gKruMNHaxjzW4bCyzupalpPd3HehRKNnDkX1V+AqxMFmrFJs5HdSndGSSRQhB8Sqvan5jP7KT5TTafwO6FTGDe+xfUEHTe5MOjQyzYmGJIzrxnVBMAM0a8xAOSSze6qXR9q1vcaXA8QupseipBO2SrmYxvIm1/3TbAS4fBxOWxuFAxJYxSyyIIuCiqkKqS6ZwiBQQrWuxN9b0LxLNIHNacuHFM2vo6Ojla6ePdeTuFzsg06AFad2NvwQIhfaGzjh0QQK0TxoryLl1ZmkYM4Vb2zX1PjS0tPNMSA1xPREwvE6KmAmfUxBtt3uuGZCteyd6MNiCRDiIJWWxKxSRyFQemYIxsD4m1RElPJF42kdVeKTFqCtd2VPK15GZ3SDa/NdQ3R3/yRiB5OGFOkpTijhm942Fww6gAgH9r1YKDEy0dm7RY/tlsbLWSmqpdeQ1UogwsH1i4/D8QdSkSuzX8qyLKxBKm12At17qmn18TB3XBZXFsZiJeInROF/itl+6rm1d7WxeKiaxCLJEFU2B1kS7m1xdrdO6qpWVJlqI7c/8AtdB4Ts7/ALRhszb3JY70KKhswci+qvwFXy+i5Qm8Z6lO6FIpFCEHxKq9qZ/gZ/ZSfKabT+B3QqYwcXrYvqCCnmjGJxHGjhkxIycFMSVCNhgq+SXVxcOXLEA6ZQe6q1FHNuMEZsBmVvNXIyOum9r3XOB7gfpu2HPzVJ2ljIZMNBw44EZNohFV3E0NsjmUhsifwxZlzKunQdTmWTg32SuPAt/lVGsqYp6eN1mgifiO4BY5fT/fNXfYW7uBkWSRhh2lgZs/DFsKsjoAOGjqQFy2tZjZr69aZOfUCYbuQPDirLRYdh9VRz1EwbdpcRu5Nv5KS7Jdg4cYeKdFXiNCsbFLalbm7WAu4ub6io7EJZb9m8HLmrbsjQUzYva4dTkfsus4TY0RQM2IRWIYkaXU3UqurdGRixv94EVFhqslRiFS2S0cZt0TDa2CSNsqOHUaXFuoLA6KxUaKp07mHjRHNspenmfILvFilbB+2i9rF/sSjRfmjqESv90l+h/oUXHZvkL6q/AVpQXDM35jupTmjpFItQhBxVV7VPMZ/ZSfKabTmzHdFL4PlWRH9QQTN/N9AJvo77M45RDMpZo9Y0AzsudlICkjl666A1XKKgdURmTtQDyzW+Y/tDHFWdjJSlzgLh3dzA6kFRm83aJg4sPh5W2cjJihIwTkHDYFFdevebe6lKWkke50e/fdvfoEwxLHaSCmie6mNnWdbLxEaa6p3vJ2iRYW8K7NzRcOKeQKUCD6Qcqg6jNZuXS/W/S5pOPDpJnH8S2aPX7SwUYbTx0xLHNDza3HhmQrZ2YbyLOjqMJ9H4LWMYK6llV83KSLkMCdf83qNxGkML/HdXXZHE21kLo2xGMDP+2XWcI9o1Y4cEAElwVu4Cuqm1yRl0ZtLkqTamLCbKUqXHfIbJZe203IQMPksDrdT5LlmIsTeztIpteyhAbWoH6IaOINlEhlv5ZqH2B9tH7WL/YlFiNpAfMKcrx/iTD9D/QouWzTyL6q/AVpTTouGJTd7upTmlEkk0AXlVO1PzGf2MnymkJ/A7opXCTari+oIHe+O7r4raKCTCYo4UR8HixsUGZsjB8yMDkCqwKk63Ghqv0s0cNMd1/eHktsxvD5MRxtgfGTGAQXB4brbkQeGihu0HdjE4/EspwuKTDYSGSOLIEOeSMFl1YkZJQAmlmay6jrTygq6Zg3i/Nxzy4KvbQYPV4hUOjhhIZG07mYzI0Iz46KQ2riMdLswQtgMQcQpihvlGZljPEEgBs2UKgjI11N9QCaRa6Fk7nB+XBS9QcQfg7In0pMg7t7jT912Dd2YmJC0ZjcopMb2Dg2sQ1reHW5qs1Md5S4m44LZ8DP+PGBHukAXzF/4V22ZgQ0YvilQFXBS98tjyiw1IkWR7EG4u2nQFNjx4Qo2oee2Nor/dLmAYc2IY5iVK5k0zDPmuGIIZtCVNj4kgihkBtZEgLS/tGx5DzTXZGDjDwsHJcyw8vLZbyDwNwbKO7vHjRWZEX5j1Tiasm3J2FmW4/P/iUWDZg5F9VfgK0xtt0dFxpMQXutzKd0KRSa8gCgd+XthZSVUgRucrC6todCDoQe8Gk3C6VieWODm6hfNG5u4ezFRsQojKYhSFgEUKRwK1iysQhZ2VwwDho7KcmW2tNvZor5cRmpl+L1VxJ2hLgbn7L5N372CuHxDxrfhXJQ3OiX8nQ/y9FuP08Rel4hCYZQ0DIrqnZXF48TpGyuFyBY8781bOzbd/A5guLicmdTkmBYRQSP9m7xqVSVASMyyMwI6i1S9Dh7Xt3pNFlm0+11Wyd1PRuDQNcgfVde3p3JwTYJo2wyRsmscwSCB2kFwWCYZmDi4uGKxllI5ZPLMpPQxSMJYNFR8N2qraWqa+V5IJzuvnzd7c55GJZbpGcv6O3UC4scoXXTxFV6moSZcwtl2g2rihoWvpyN538LrPZKuzVm4OPwWFljmB4cjxIJElQElQwAPDkTS2YWfLY2Y1YH09OxwDlkDMSxiRrpoJDYa5ZD/wBTfevdXZGKWLGbLLKqSxB4iJBezoXyiUsM0d+YxMyixQ6gCm1Th1rFo4hWrA9tKpzJIKp1w5jgDYciEQXZg5F9VfgKnhoFjExDnk+ZTyjJNJoUA0UDvzl+iy5iApje7HoBY3J/SknGwJS8EZkeGt1JyQtt9u04OrQYecmAahluUk0KsLNZWSRWyrdWW4BswJqCGJN3rrZJdip4qITAfinUeXFVLYW+CSiP6U+VEZY3Iu0giGQNJlAJLLexGpayyDVsoCeSOcgqMwKoxLCnP3Y3ZgjQ2Xat/d5NlxJnw+LjmDjkjjNzp04lhyaZettRalJasRR7rXJTCtmKvFK0yTggE7zrjn1XLNrds2Jjw9lkDMhAHE6WJsSe82voPCkaLEc7OOSldrtkvZiJacEttawHEKy9hvavhmcQYmYRQzkkOdFWbQNGzHpHJa6t0Dad4FSAqYt64WbuwitlsxjHHS1wVE9oW+6S4pmhf6mJhHGR0ZUuGk9EkmZ/RlHdVXrasmcEaLpzAtngzC2wTDvOad7rwXtwe0iPCTWbEkjEyRIsBduGmaUFQqsSqlc3DGVVBAubljVnjq2yNaCub8RwatpJHtiYcr8OGqLLs3yVPcVX4CpVU11756p3XkVJvXkHkqp2peYz+yk+U0hLkx3RS2Ei9XEP1BCFlzg6OABlbv1UalLZSAG0Um/TXSs+Y+Marr+oiqd64NuS9gcMwPPJcWINvxEDKRy+BkB/4n7tD2oGiJDSTFpEjvP78lryyCx4umVRYk6sCMz+T97UWGg08dBMjXahebBUMkux1hZaxhpLG8oI6e++h8nW3T/uhD426BINpKp292j78lMwSxqBfLcWB07x7qbue6+RVhhYxjGg687J1EVIuLW6e4dOv6G/7Um7PVPwbeA680+2FhV48fKv2sWth+Yn6UvDK8SgDyTDEYYzTyyBovuO9Ci57LWyL6q/AVpLTcC64ZmN5XdSndCkkihCD4lVe1TzGf2Unymm83gPRS+EC9ZHb5gha7O2hCEAaG5AHMCov6eQ3FZ1cXXY81NMSO+tq7Sh/J8OhS1x42iFx7wfRQ3CTFNKSAX5Jqu0Rp9VFp4i9I3UgKAfO5e/+iPyovHydPjXroxoBbxuXl2j/bi8L5dfT16166T9hHzuWBjx+XH6Lf8Avu9woClhSbuYcVt2I954zYC8sWg6D6xOlKxfmjqE2q2kUkufwP8AQot2zfIX1V+ArSguIZvG7qU6o6RX/9k=">
            <a:hlinkClick r:id="rId3"/>
          </p:cNvPr>
          <p:cNvSpPr>
            <a:spLocks noChangeAspect="1" noChangeArrowheads="1"/>
          </p:cNvSpPr>
          <p:nvPr/>
        </p:nvSpPr>
        <p:spPr bwMode="auto">
          <a:xfrm>
            <a:off x="0" y="-518583"/>
            <a:ext cx="614363" cy="1092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4QBgRXhpZgAASUkqAAgAAAACADEBAgAHAAAAJgAAAGmHBAABAAAALgAAAAAAAABQaWNhc2EAAAMAAJAHAAQAAAAwMjIwAqAEAAEAAABWAAAAA6AEAAEAAABWAAAAAAAAAP/bAIQAAwICCAgKDgoKCAgLCAgNCggNCAgKCQoICAgICwgICAgICggICAoICAgICAgICggKCAgKCwoNCgsNCggNCAgJCAEDBAQGBQYKBgYKDw0MDhAODg4PDw0PDw0PDQ0QDwwODA0NDQ8NDQwMDAwMDQ0MDAwMDQwMDA0MDA0NDAwMDAwN/8AAEQgAVgBWAwERAAIRAQMRAf/EAB0AAAEEAwEBAAAAAAAAAAAAAAkCBAUGAQMHAAj/xAA9EAACAQIDBQMICAYDAQAAAAABAgMAEQQSIQUGEyIxB0FRMjRxcnOBsbIUIzNCUlNhkSRDYmOhs4LR4RX/xAAcAQAABwEBAAAAAAAAAAAAAAABAgMEBQYHCAD/xAA4EQABAwIDBQUGBgEFAAAAAAABAAIDBBEFITEGEkFRcRMiMmGxFDRCUnKBIzNikaHwJAcVgsHR/9oADAMBAAIRAxEAPwAqNAF5VXtT8xn9jJ8ppGfwO6KUwr3qL6ghXYTgZBfiZrdxXLm5bf4zd3hWbkXXabjUuILCLdUtfo9/5lrjQlScuY36r+CwP9dq9ZA907BZ5F+qROsNuUvfW2fL0zcl7afZ9dDzUO4jN7cN3bjPPVbnOG7jL+63PTQcnrWr27bNItdO42uOSwiwf3B08CLXb+j8OW3vr1gULhVsPdKwiQW1Ml++3XyNfuj+bbvolmBK3qXjNY2CPro/axem3ETrR2MaZgRzCNiDnPo5Gv8Akd6FFv2W3Ivqr8BWmN0suG58pCPMp3Rkik0AXlVe1PzGf2MnymkJ/A7opXCfeovqCEVMhW6obPLlIbw05vdy/wCaz5gBXYdVdjtxnHNa8RaRJJLfcsPSFZjbwId7elaK4WKG4kjL3agWTmaEllDIAoLDqe5Tb97UdeAzZ9gsYfADNlI5Y+Yam5L+P6L3UR2iPTwD2hzL6Zq47ubptiNS6xx3txJDa5/Co+8R40/paIy6qGx/amPCmlos48lacd2ZYZVuuMS/dxMuUnw01tUnJgXd3rrNqb/U6Rz+9EAOfFVPB7MeHERo4seJCbjoymRLMp71PdUHJTGCYX5ha+7EGYjh0k0Z+B3oUWXZvkL6q/AVoTDcLiuY989SnVHSSRQhB8Sqvan5jP7KT5TTebwHopfCPfIrfMEH6feNojI0qJkgQSKUBLsr8oAB7yVyWA/XvqjCn3z3PuutJsWED3GrYMhkRqUiXajyOyRrCYREMQWYNqZjIQpCnXOyNIT3Cw+8KM2AA2drom02JSPBMDG7hZv3PE8kvdXarYgI7LAVKLIDE2YxO2UiNuZuazNqQL2NJzsbHpf9k9w6qdUytDmNtug3bnYqxJhlBJAAY9T4/H4UwD+KtYiY1xfYXtrxK7JMpiw0HDViAjE5c55mVeYmNGN73OoHfWjUEf4G8uNNpJJqmvkMhtYm3RRmHjlOh4wABN8s91tmt5UIGrBSe/KbgG4u5ju8WKqLG6i+acb8YQBsIxA4meJTa/TMh7wCQvTUC3gKruMNHaxjzW4bCyzupalpPd3HehRKNnDkX1V+AqxMFmrFJs5HdSndGSSRQhB8Sqvan5jP7KT5TTafwO6FTGDe+xfUEHTe5MOjQyzYmGJIzrxnVBMAM0a8xAOSSze6qXR9q1vcaXA8QupseipBO2SrmYxvIm1/3TbAS4fBxOWxuFAxJYxSyyIIuCiqkKqS6ZwiBQQrWuxN9b0LxLNIHNacuHFM2vo6Ojla6ePdeTuFzsg06AFad2NvwQIhfaGzjh0QQK0TxoryLl1ZmkYM4Vb2zX1PjS0tPNMSA1xPREwvE6KmAmfUxBtt3uuGZCteyd6MNiCRDiIJWWxKxSRyFQemYIxsD4m1RElPJF42kdVeKTFqCtd2VPK15GZ3SDa/NdQ3R3/yRiB5OGFOkpTijhm942Fww6gAgH9r1YKDEy0dm7RY/tlsbLWSmqpdeQ1UogwsH1i4/D8QdSkSuzX8qyLKxBKm12At17qmn18TB3XBZXFsZiJeInROF/itl+6rm1d7WxeKiaxCLJEFU2B1kS7m1xdrdO6qpWVJlqI7c/8AtdB4Ts7/ALRhszb3JY70KKhswci+qvwFXy+i5Qm8Z6lO6FIpFCEHxKq9qZ/gZ/ZSfKabT+B3QqYwcXrYvqCCnmjGJxHGjhkxIycFMSVCNhgq+SXVxcOXLEA6ZQe6q1FHNuMEZsBmVvNXIyOum9r3XOB7gfpu2HPzVJ2ljIZMNBw44EZNohFV3E0NsjmUhsifwxZlzKunQdTmWTg32SuPAt/lVGsqYp6eN1mgifiO4BY5fT/fNXfYW7uBkWSRhh2lgZs/DFsKsjoAOGjqQFy2tZjZr69aZOfUCYbuQPDirLRYdh9VRz1EwbdpcRu5Nv5KS7Jdg4cYeKdFXiNCsbFLalbm7WAu4ub6io7EJZb9m8HLmrbsjQUzYva4dTkfsus4TY0RQM2IRWIYkaXU3UqurdGRixv94EVFhqslRiFS2S0cZt0TDa2CSNsqOHUaXFuoLA6KxUaKp07mHjRHNspenmfILvFilbB+2i9rF/sSjRfmjqESv90l+h/oUXHZvkL6q/AVpQXDM35jupTmjpFItQhBxVV7VPMZ/ZSfKabTmzHdFL4PlWRH9QQTN/N9AJvo77M45RDMpZo9Y0AzsudlICkjl666A1XKKgdURmTtQDyzW+Y/tDHFWdjJSlzgLh3dzA6kFRm83aJg4sPh5W2cjJihIwTkHDYFFdevebe6lKWkke50e/fdvfoEwxLHaSCmie6mNnWdbLxEaa6p3vJ2iRYW8K7NzRcOKeQKUCD6Qcqg6jNZuXS/W/S5pOPDpJnH8S2aPX7SwUYbTx0xLHNDza3HhmQrZ2YbyLOjqMJ9H4LWMYK6llV83KSLkMCdf83qNxGkML/HdXXZHE21kLo2xGMDP+2XWcI9o1Y4cEAElwVu4Cuqm1yRl0ZtLkqTamLCbKUqXHfIbJZe203IQMPksDrdT5LlmIsTeztIpteyhAbWoH6IaOINlEhlv5ZqH2B9tH7WL/YlFiNpAfMKcrx/iTD9D/QouWzTyL6q/AVpTTouGJTd7upTmlEkk0AXlVO1PzGf2MnymkJ/A7opXCTari+oIHe+O7r4raKCTCYo4UR8HixsUGZsjB8yMDkCqwKk63Ghqv0s0cNMd1/eHktsxvD5MRxtgfGTGAQXB4brbkQeGihu0HdjE4/EspwuKTDYSGSOLIEOeSMFl1YkZJQAmlmay6jrTygq6Zg3i/Nxzy4KvbQYPV4hUOjhhIZG07mYzI0Iz46KQ2riMdLswQtgMQcQpihvlGZljPEEgBs2UKgjI11N9QCaRa6Fk7nB+XBS9QcQfg7In0pMg7t7jT912Dd2YmJC0ZjcopMb2Dg2sQ1reHW5qs1Md5S4m44LZ8DP+PGBHukAXzF/4V22ZgQ0YvilQFXBS98tjyiw1IkWR7EG4u2nQFNjx4Qo2oee2Nor/dLmAYc2IY5iVK5k0zDPmuGIIZtCVNj4kgihkBtZEgLS/tGx5DzTXZGDjDwsHJcyw8vLZbyDwNwbKO7vHjRWZEX5j1Tiasm3J2FmW4/P/iUWDZg5F9VfgK0xtt0dFxpMQXutzKd0KRSa8gCgd+XthZSVUgRucrC6todCDoQe8Gk3C6VieWODm6hfNG5u4ezFRsQojKYhSFgEUKRwK1iysQhZ2VwwDho7KcmW2tNvZor5cRmpl+L1VxJ2hLgbn7L5N372CuHxDxrfhXJQ3OiX8nQ/y9FuP08Rel4hCYZQ0DIrqnZXF48TpGyuFyBY8781bOzbd/A5guLicmdTkmBYRQSP9m7xqVSVASMyyMwI6i1S9Dh7Xt3pNFlm0+11Wyd1PRuDQNcgfVde3p3JwTYJo2wyRsmscwSCB2kFwWCYZmDi4uGKxllI5ZPLMpPQxSMJYNFR8N2qraWqa+V5IJzuvnzd7c55GJZbpGcv6O3UC4scoXXTxFV6moSZcwtl2g2rihoWvpyN538LrPZKuzVm4OPwWFljmB4cjxIJElQElQwAPDkTS2YWfLY2Y1YH09OxwDlkDMSxiRrpoJDYa5ZD/wBTfevdXZGKWLGbLLKqSxB4iJBezoXyiUsM0d+YxMyixQ6gCm1Th1rFo4hWrA9tKpzJIKp1w5jgDYciEQXZg5F9VfgKnhoFjExDnk+ZTyjJNJoUA0UDvzl+iy5iApje7HoBY3J/SknGwJS8EZkeGt1JyQtt9u04OrQYecmAahluUk0KsLNZWSRWyrdWW4BswJqCGJN3rrZJdip4qITAfinUeXFVLYW+CSiP6U+VEZY3Iu0giGQNJlAJLLexGpayyDVsoCeSOcgqMwKoxLCnP3Y3ZgjQ2Xat/d5NlxJnw+LjmDjkjjNzp04lhyaZettRalJasRR7rXJTCtmKvFK0yTggE7zrjn1XLNrds2Jjw9lkDMhAHE6WJsSe82voPCkaLEc7OOSldrtkvZiJacEttawHEKy9hvavhmcQYmYRQzkkOdFWbQNGzHpHJa6t0Dad4FSAqYt64WbuwitlsxjHHS1wVE9oW+6S4pmhf6mJhHGR0ZUuGk9EkmZ/RlHdVXrasmcEaLpzAtngzC2wTDvOad7rwXtwe0iPCTWbEkjEyRIsBduGmaUFQqsSqlc3DGVVBAubljVnjq2yNaCub8RwatpJHtiYcr8OGqLLs3yVPcVX4CpVU11756p3XkVJvXkHkqp2peYz+yk+U0hLkx3RS2Ei9XEP1BCFlzg6OABlbv1UalLZSAG0Um/TXSs+Y+Marr+oiqd64NuS9gcMwPPJcWINvxEDKRy+BkB/4n7tD2oGiJDSTFpEjvP78lryyCx4umVRYk6sCMz+T97UWGg08dBMjXahebBUMkux1hZaxhpLG8oI6e++h8nW3T/uhD426BINpKp292j78lMwSxqBfLcWB07x7qbue6+RVhhYxjGg687J1EVIuLW6e4dOv6G/7Um7PVPwbeA680+2FhV48fKv2sWth+Yn6UvDK8SgDyTDEYYzTyyBovuO9Ci57LWyL6q/AVpLTcC64ZmN5XdSndCkkihCD4lVe1TzGf2Unymm83gPRS+EC9ZHb5gha7O2hCEAaG5AHMCov6eQ3FZ1cXXY81NMSO+tq7Sh/J8OhS1x42iFx7wfRQ3CTFNKSAX5Jqu0Rp9VFp4i9I3UgKAfO5e/+iPyovHydPjXroxoBbxuXl2j/bi8L5dfT16166T9hHzuWBjx+XH6Lf8Avu9woClhSbuYcVt2I954zYC8sWg6D6xOlKxfmjqE2q2kUkufwP8AQot2zfIX1V+ArSguIZvG7qU6o6RX/9k=">
            <a:hlinkClick r:id="rId3"/>
          </p:cNvPr>
          <p:cNvSpPr>
            <a:spLocks noChangeAspect="1" noChangeArrowheads="1"/>
          </p:cNvSpPr>
          <p:nvPr/>
        </p:nvSpPr>
        <p:spPr bwMode="auto">
          <a:xfrm>
            <a:off x="114300" y="-315383"/>
            <a:ext cx="614363" cy="10922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0717"/>
            <a:ext cx="2590800" cy="2893483"/>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5100" y="6347928"/>
            <a:ext cx="2328333" cy="2398521"/>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5400" y="27517"/>
            <a:ext cx="1416571" cy="812800"/>
          </a:xfrm>
          <a:prstGeom prst="rect">
            <a:avLst/>
          </a:prstGeom>
        </p:spPr>
      </p:pic>
      <p:sp>
        <p:nvSpPr>
          <p:cNvPr id="11" name="TextBox 10"/>
          <p:cNvSpPr txBox="1"/>
          <p:nvPr/>
        </p:nvSpPr>
        <p:spPr>
          <a:xfrm>
            <a:off x="2590800" y="6381795"/>
            <a:ext cx="4114800" cy="2646878"/>
          </a:xfrm>
          <a:prstGeom prst="rect">
            <a:avLst/>
          </a:prstGeom>
          <a:noFill/>
        </p:spPr>
        <p:txBody>
          <a:bodyPr wrap="square" rtlCol="0">
            <a:spAutoFit/>
          </a:bodyPr>
          <a:lstStyle/>
          <a:p>
            <a:r>
              <a:rPr lang="en-US" sz="1200" u="sng" dirty="0">
                <a:latin typeface="DIN Offc Pro" pitchFamily="34" charset="0"/>
              </a:rPr>
              <a:t>Why We Get Fat, And What To Do About It.  </a:t>
            </a:r>
            <a:r>
              <a:rPr lang="en-US" sz="1200" dirty="0">
                <a:latin typeface="DIN Offc Pro" pitchFamily="34" charset="0"/>
              </a:rPr>
              <a:t>This book is so </a:t>
            </a:r>
            <a:r>
              <a:rPr lang="en-US" sz="1400" dirty="0">
                <a:latin typeface="DIN Offc Pro" pitchFamily="34" charset="0"/>
              </a:rPr>
              <a:t>important to us   It’s the fundamental teaching tool for all our Insulin Resistant patients.  Again no one ever said it better than Dr.  Tom Dayspring and we completely agree </a:t>
            </a:r>
            <a:r>
              <a:rPr lang="en-US" sz="1400" dirty="0" smtClean="0">
                <a:latin typeface="DIN Offc Pro" pitchFamily="34" charset="0"/>
              </a:rPr>
              <a:t>with what he said.  Just </a:t>
            </a:r>
            <a:r>
              <a:rPr lang="en-US" sz="1400" dirty="0">
                <a:latin typeface="DIN Offc Pro" pitchFamily="34" charset="0"/>
              </a:rPr>
              <a:t>to give you a sense of it, we have included a copy of Chapter 13 with yellow highlights.  I think you will see why we call </a:t>
            </a:r>
            <a:r>
              <a:rPr lang="en-US" sz="1400" u="sng" dirty="0">
                <a:latin typeface="DIN Offc Pro" pitchFamily="34" charset="0"/>
              </a:rPr>
              <a:t>Why We Get Fat, And What To Do About It</a:t>
            </a:r>
            <a:r>
              <a:rPr lang="en-US" sz="1400" dirty="0">
                <a:latin typeface="DIN Offc Pro" pitchFamily="34" charset="0"/>
              </a:rPr>
              <a:t>, the BIBLE for our Insulin Resistant patients.</a:t>
            </a:r>
          </a:p>
          <a:p>
            <a:r>
              <a:rPr lang="en-US" sz="1400" dirty="0">
                <a:latin typeface="DIN Offc Pro" pitchFamily="34" charset="0"/>
              </a:rPr>
              <a:t> </a:t>
            </a:r>
            <a:r>
              <a:rPr lang="en-US" sz="1400" dirty="0" smtClean="0">
                <a:latin typeface="DIN Offc Pro" pitchFamily="34" charset="0"/>
              </a:rPr>
              <a:t>   			     Thanks</a:t>
            </a:r>
            <a:endParaRPr lang="en-US" sz="1400" dirty="0">
              <a:latin typeface="DIN Offc Pro" pitchFamily="34" charset="0"/>
            </a:endParaRPr>
          </a:p>
          <a:p>
            <a:r>
              <a:rPr lang="en-US" sz="1400" dirty="0" smtClean="0">
                <a:latin typeface="DIN Offc Pro" pitchFamily="34" charset="0"/>
              </a:rPr>
              <a:t>			      </a:t>
            </a:r>
            <a:r>
              <a:rPr lang="en-US" sz="1400" dirty="0">
                <a:latin typeface="DIN Offc Pro" pitchFamily="34" charset="0"/>
              </a:rPr>
              <a:t>EJG   </a:t>
            </a:r>
          </a:p>
        </p:txBody>
      </p:sp>
    </p:spTree>
    <p:extLst>
      <p:ext uri="{BB962C8B-B14F-4D97-AF65-F5344CB8AC3E}">
        <p14:creationId xmlns:p14="http://schemas.microsoft.com/office/powerpoint/2010/main" val="3972006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84</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while avoiding carbs. It’s time to turn the food pyramid upside down. This is a book that you will not be able to put down and you will shake your head at how duped we have been.  It’s a similar situation to how much effort has been wasted chasing cholesterol values while ignoring what really matters the particles carrying the cholesterol. The National Lipid Association definitely needs to invite Mr. Taubes as a featured speaker at next year’s annual meeting.“                                                             Thomas Dayspring, M.D.                                              September 2011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Rhoades</dc:creator>
  <cp:lastModifiedBy>Pamela Rhoades</cp:lastModifiedBy>
  <cp:revision>6</cp:revision>
  <cp:lastPrinted>2013-02-15T20:58:33Z</cp:lastPrinted>
  <dcterms:created xsi:type="dcterms:W3CDTF">2013-02-15T19:26:45Z</dcterms:created>
  <dcterms:modified xsi:type="dcterms:W3CDTF">2013-02-15T20:59:21Z</dcterms:modified>
</cp:coreProperties>
</file>