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77"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4" r:id="rId18"/>
    <p:sldId id="275" r:id="rId19"/>
    <p:sldId id="2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46"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73B73B-E3A7-40FE-9A41-27C2E90C9806}" type="datetimeFigureOut">
              <a:rPr lang="en-US" smtClean="0"/>
              <a:t>10/9/2012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990AE-CBD1-4BD4-8A3C-90FA56C8C84B}" type="slidenum">
              <a:rPr lang="en-US" smtClean="0"/>
              <a:t>‹#›</a:t>
            </a:fld>
            <a:endParaRPr lang="en-US"/>
          </a:p>
        </p:txBody>
      </p:sp>
    </p:spTree>
    <p:extLst>
      <p:ext uri="{BB962C8B-B14F-4D97-AF65-F5344CB8AC3E}">
        <p14:creationId xmlns:p14="http://schemas.microsoft.com/office/powerpoint/2010/main" val="344624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D78DB5-340D-42B2-91B7-AD347EB30133}" type="slidenum">
              <a:rPr lang="en-US" smtClean="0"/>
              <a:t>1</a:t>
            </a:fld>
            <a:endParaRPr lang="en-US"/>
          </a:p>
        </p:txBody>
      </p:sp>
    </p:spTree>
    <p:extLst>
      <p:ext uri="{BB962C8B-B14F-4D97-AF65-F5344CB8AC3E}">
        <p14:creationId xmlns:p14="http://schemas.microsoft.com/office/powerpoint/2010/main" val="332177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15344" indent="-275132">
              <a:defRPr>
                <a:solidFill>
                  <a:schemeClr val="tx1"/>
                </a:solidFill>
                <a:latin typeface="Tahoma" pitchFamily="34" charset="0"/>
              </a:defRPr>
            </a:lvl2pPr>
            <a:lvl3pPr marL="1100530" indent="-220105">
              <a:defRPr>
                <a:solidFill>
                  <a:schemeClr val="tx1"/>
                </a:solidFill>
                <a:latin typeface="Tahoma" pitchFamily="34" charset="0"/>
              </a:defRPr>
            </a:lvl3pPr>
            <a:lvl4pPr marL="1540741" indent="-220105">
              <a:defRPr>
                <a:solidFill>
                  <a:schemeClr val="tx1"/>
                </a:solidFill>
                <a:latin typeface="Tahoma" pitchFamily="34" charset="0"/>
              </a:defRPr>
            </a:lvl4pPr>
            <a:lvl5pPr marL="1980953" indent="-220105">
              <a:defRPr>
                <a:solidFill>
                  <a:schemeClr val="tx1"/>
                </a:solidFill>
                <a:latin typeface="Tahoma" pitchFamily="34" charset="0"/>
              </a:defRPr>
            </a:lvl5pPr>
            <a:lvl6pPr marL="2421165" indent="-220105" eaLnBrk="0" fontAlgn="base" hangingPunct="0">
              <a:spcBef>
                <a:spcPct val="0"/>
              </a:spcBef>
              <a:spcAft>
                <a:spcPct val="0"/>
              </a:spcAft>
              <a:defRPr>
                <a:solidFill>
                  <a:schemeClr val="tx1"/>
                </a:solidFill>
                <a:latin typeface="Tahoma" pitchFamily="34" charset="0"/>
              </a:defRPr>
            </a:lvl6pPr>
            <a:lvl7pPr marL="2861378" indent="-220105" eaLnBrk="0" fontAlgn="base" hangingPunct="0">
              <a:spcBef>
                <a:spcPct val="0"/>
              </a:spcBef>
              <a:spcAft>
                <a:spcPct val="0"/>
              </a:spcAft>
              <a:defRPr>
                <a:solidFill>
                  <a:schemeClr val="tx1"/>
                </a:solidFill>
                <a:latin typeface="Tahoma" pitchFamily="34" charset="0"/>
              </a:defRPr>
            </a:lvl7pPr>
            <a:lvl8pPr marL="3301590" indent="-220105" eaLnBrk="0" fontAlgn="base" hangingPunct="0">
              <a:spcBef>
                <a:spcPct val="0"/>
              </a:spcBef>
              <a:spcAft>
                <a:spcPct val="0"/>
              </a:spcAft>
              <a:defRPr>
                <a:solidFill>
                  <a:schemeClr val="tx1"/>
                </a:solidFill>
                <a:latin typeface="Tahoma" pitchFamily="34" charset="0"/>
              </a:defRPr>
            </a:lvl8pPr>
            <a:lvl9pPr marL="3741801" indent="-220105" eaLnBrk="0" fontAlgn="base" hangingPunct="0">
              <a:spcBef>
                <a:spcPct val="0"/>
              </a:spcBef>
              <a:spcAft>
                <a:spcPct val="0"/>
              </a:spcAft>
              <a:defRPr>
                <a:solidFill>
                  <a:schemeClr val="tx1"/>
                </a:solidFill>
                <a:latin typeface="Tahoma" pitchFamily="34" charset="0"/>
              </a:defRPr>
            </a:lvl9pPr>
          </a:lstStyle>
          <a:p>
            <a:fld id="{320C2E92-497D-4F49-9783-42EF179AFC00}" type="slidenum">
              <a:rPr lang="en-US" smtClean="0"/>
              <a:pPr/>
              <a:t>6</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15344" indent="-275132">
              <a:defRPr>
                <a:solidFill>
                  <a:schemeClr val="tx1"/>
                </a:solidFill>
                <a:latin typeface="Tahoma" pitchFamily="34" charset="0"/>
              </a:defRPr>
            </a:lvl2pPr>
            <a:lvl3pPr marL="1100530" indent="-220105">
              <a:defRPr>
                <a:solidFill>
                  <a:schemeClr val="tx1"/>
                </a:solidFill>
                <a:latin typeface="Tahoma" pitchFamily="34" charset="0"/>
              </a:defRPr>
            </a:lvl3pPr>
            <a:lvl4pPr marL="1540741" indent="-220105">
              <a:defRPr>
                <a:solidFill>
                  <a:schemeClr val="tx1"/>
                </a:solidFill>
                <a:latin typeface="Tahoma" pitchFamily="34" charset="0"/>
              </a:defRPr>
            </a:lvl4pPr>
            <a:lvl5pPr marL="1980953" indent="-220105">
              <a:defRPr>
                <a:solidFill>
                  <a:schemeClr val="tx1"/>
                </a:solidFill>
                <a:latin typeface="Tahoma" pitchFamily="34" charset="0"/>
              </a:defRPr>
            </a:lvl5pPr>
            <a:lvl6pPr marL="2421165" indent="-220105" eaLnBrk="0" fontAlgn="base" hangingPunct="0">
              <a:spcBef>
                <a:spcPct val="0"/>
              </a:spcBef>
              <a:spcAft>
                <a:spcPct val="0"/>
              </a:spcAft>
              <a:defRPr>
                <a:solidFill>
                  <a:schemeClr val="tx1"/>
                </a:solidFill>
                <a:latin typeface="Tahoma" pitchFamily="34" charset="0"/>
              </a:defRPr>
            </a:lvl6pPr>
            <a:lvl7pPr marL="2861378" indent="-220105" eaLnBrk="0" fontAlgn="base" hangingPunct="0">
              <a:spcBef>
                <a:spcPct val="0"/>
              </a:spcBef>
              <a:spcAft>
                <a:spcPct val="0"/>
              </a:spcAft>
              <a:defRPr>
                <a:solidFill>
                  <a:schemeClr val="tx1"/>
                </a:solidFill>
                <a:latin typeface="Tahoma" pitchFamily="34" charset="0"/>
              </a:defRPr>
            </a:lvl7pPr>
            <a:lvl8pPr marL="3301590" indent="-220105" eaLnBrk="0" fontAlgn="base" hangingPunct="0">
              <a:spcBef>
                <a:spcPct val="0"/>
              </a:spcBef>
              <a:spcAft>
                <a:spcPct val="0"/>
              </a:spcAft>
              <a:defRPr>
                <a:solidFill>
                  <a:schemeClr val="tx1"/>
                </a:solidFill>
                <a:latin typeface="Tahoma" pitchFamily="34" charset="0"/>
              </a:defRPr>
            </a:lvl8pPr>
            <a:lvl9pPr marL="3741801" indent="-220105" eaLnBrk="0" fontAlgn="base" hangingPunct="0">
              <a:spcBef>
                <a:spcPct val="0"/>
              </a:spcBef>
              <a:spcAft>
                <a:spcPct val="0"/>
              </a:spcAft>
              <a:defRPr>
                <a:solidFill>
                  <a:schemeClr val="tx1"/>
                </a:solidFill>
                <a:latin typeface="Tahoma" pitchFamily="34" charset="0"/>
              </a:defRPr>
            </a:lvl9pPr>
          </a:lstStyle>
          <a:p>
            <a:fld id="{BDDD81F4-8739-4DE6-BB6C-FBBFDEEE8E85}" type="slidenum">
              <a:rPr lang="en-US" smtClean="0"/>
              <a:pPr/>
              <a:t>7</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FB3042-4894-4968-A309-0C53AEECE49B}" type="slidenum">
              <a:rPr lang="en-US" smtClean="0"/>
              <a:t>14</a:t>
            </a:fld>
            <a:endParaRPr lang="en-US"/>
          </a:p>
        </p:txBody>
      </p:sp>
    </p:spTree>
    <p:extLst>
      <p:ext uri="{BB962C8B-B14F-4D97-AF65-F5344CB8AC3E}">
        <p14:creationId xmlns:p14="http://schemas.microsoft.com/office/powerpoint/2010/main" val="53631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826" indent="-285703">
              <a:defRPr>
                <a:solidFill>
                  <a:schemeClr val="tx1"/>
                </a:solidFill>
                <a:latin typeface="Tahoma" pitchFamily="34" charset="0"/>
              </a:defRPr>
            </a:lvl2pPr>
            <a:lvl3pPr marL="1142811" indent="-228561">
              <a:defRPr>
                <a:solidFill>
                  <a:schemeClr val="tx1"/>
                </a:solidFill>
                <a:latin typeface="Tahoma" pitchFamily="34" charset="0"/>
              </a:defRPr>
            </a:lvl3pPr>
            <a:lvl4pPr marL="1599934" indent="-228561">
              <a:defRPr>
                <a:solidFill>
                  <a:schemeClr val="tx1"/>
                </a:solidFill>
                <a:latin typeface="Tahoma" pitchFamily="34" charset="0"/>
              </a:defRPr>
            </a:lvl4pPr>
            <a:lvl5pPr marL="2057059" indent="-228561">
              <a:defRPr>
                <a:solidFill>
                  <a:schemeClr val="tx1"/>
                </a:solidFill>
                <a:latin typeface="Tahoma" pitchFamily="34" charset="0"/>
              </a:defRPr>
            </a:lvl5pPr>
            <a:lvl6pPr marL="2514183" indent="-228561" eaLnBrk="0" fontAlgn="base" hangingPunct="0">
              <a:spcBef>
                <a:spcPct val="0"/>
              </a:spcBef>
              <a:spcAft>
                <a:spcPct val="0"/>
              </a:spcAft>
              <a:defRPr>
                <a:solidFill>
                  <a:schemeClr val="tx1"/>
                </a:solidFill>
                <a:latin typeface="Tahoma" pitchFamily="34" charset="0"/>
              </a:defRPr>
            </a:lvl6pPr>
            <a:lvl7pPr marL="2971307" indent="-228561" eaLnBrk="0" fontAlgn="base" hangingPunct="0">
              <a:spcBef>
                <a:spcPct val="0"/>
              </a:spcBef>
              <a:spcAft>
                <a:spcPct val="0"/>
              </a:spcAft>
              <a:defRPr>
                <a:solidFill>
                  <a:schemeClr val="tx1"/>
                </a:solidFill>
                <a:latin typeface="Tahoma" pitchFamily="34" charset="0"/>
              </a:defRPr>
            </a:lvl7pPr>
            <a:lvl8pPr marL="3428431" indent="-228561" eaLnBrk="0" fontAlgn="base" hangingPunct="0">
              <a:spcBef>
                <a:spcPct val="0"/>
              </a:spcBef>
              <a:spcAft>
                <a:spcPct val="0"/>
              </a:spcAft>
              <a:defRPr>
                <a:solidFill>
                  <a:schemeClr val="tx1"/>
                </a:solidFill>
                <a:latin typeface="Tahoma" pitchFamily="34" charset="0"/>
              </a:defRPr>
            </a:lvl8pPr>
            <a:lvl9pPr marL="3885555" indent="-228561" eaLnBrk="0" fontAlgn="base" hangingPunct="0">
              <a:spcBef>
                <a:spcPct val="0"/>
              </a:spcBef>
              <a:spcAft>
                <a:spcPct val="0"/>
              </a:spcAft>
              <a:defRPr>
                <a:solidFill>
                  <a:schemeClr val="tx1"/>
                </a:solidFill>
                <a:latin typeface="Tahoma" pitchFamily="34" charset="0"/>
              </a:defRPr>
            </a:lvl9pPr>
          </a:lstStyle>
          <a:p>
            <a:fld id="{2BC2B011-FCCD-4FBF-81FB-5CB6C9E34EF2}" type="slidenum">
              <a:rPr lang="en-US">
                <a:solidFill>
                  <a:prstClr val="black"/>
                </a:solidFill>
              </a:rPr>
              <a:pPr/>
              <a:t>17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28976" indent="-280375">
              <a:defRPr>
                <a:solidFill>
                  <a:schemeClr val="tx1"/>
                </a:solidFill>
                <a:latin typeface="Tahoma" pitchFamily="34" charset="0"/>
              </a:defRPr>
            </a:lvl2pPr>
            <a:lvl3pPr marL="1121502" indent="-224300">
              <a:defRPr>
                <a:solidFill>
                  <a:schemeClr val="tx1"/>
                </a:solidFill>
                <a:latin typeface="Tahoma" pitchFamily="34" charset="0"/>
              </a:defRPr>
            </a:lvl3pPr>
            <a:lvl4pPr marL="1570103" indent="-224300">
              <a:defRPr>
                <a:solidFill>
                  <a:schemeClr val="tx1"/>
                </a:solidFill>
                <a:latin typeface="Tahoma" pitchFamily="34" charset="0"/>
              </a:defRPr>
            </a:lvl4pPr>
            <a:lvl5pPr marL="2018705" indent="-224300">
              <a:defRPr>
                <a:solidFill>
                  <a:schemeClr val="tx1"/>
                </a:solidFill>
                <a:latin typeface="Tahoma" pitchFamily="34" charset="0"/>
              </a:defRPr>
            </a:lvl5pPr>
            <a:lvl6pPr marL="2467304" indent="-224300" eaLnBrk="0" fontAlgn="base" hangingPunct="0">
              <a:spcBef>
                <a:spcPct val="0"/>
              </a:spcBef>
              <a:spcAft>
                <a:spcPct val="0"/>
              </a:spcAft>
              <a:defRPr>
                <a:solidFill>
                  <a:schemeClr val="tx1"/>
                </a:solidFill>
                <a:latin typeface="Tahoma" pitchFamily="34" charset="0"/>
              </a:defRPr>
            </a:lvl6pPr>
            <a:lvl7pPr marL="2915904" indent="-224300" eaLnBrk="0" fontAlgn="base" hangingPunct="0">
              <a:spcBef>
                <a:spcPct val="0"/>
              </a:spcBef>
              <a:spcAft>
                <a:spcPct val="0"/>
              </a:spcAft>
              <a:defRPr>
                <a:solidFill>
                  <a:schemeClr val="tx1"/>
                </a:solidFill>
                <a:latin typeface="Tahoma" pitchFamily="34" charset="0"/>
              </a:defRPr>
            </a:lvl7pPr>
            <a:lvl8pPr marL="3364506" indent="-224300" eaLnBrk="0" fontAlgn="base" hangingPunct="0">
              <a:spcBef>
                <a:spcPct val="0"/>
              </a:spcBef>
              <a:spcAft>
                <a:spcPct val="0"/>
              </a:spcAft>
              <a:defRPr>
                <a:solidFill>
                  <a:schemeClr val="tx1"/>
                </a:solidFill>
                <a:latin typeface="Tahoma" pitchFamily="34" charset="0"/>
              </a:defRPr>
            </a:lvl8pPr>
            <a:lvl9pPr marL="3813106" indent="-224300" eaLnBrk="0" fontAlgn="base" hangingPunct="0">
              <a:spcBef>
                <a:spcPct val="0"/>
              </a:spcBef>
              <a:spcAft>
                <a:spcPct val="0"/>
              </a:spcAft>
              <a:defRPr>
                <a:solidFill>
                  <a:schemeClr val="tx1"/>
                </a:solidFill>
                <a:latin typeface="Tahoma" pitchFamily="34" charset="0"/>
              </a:defRPr>
            </a:lvl9pPr>
          </a:lstStyle>
          <a:p>
            <a:fld id="{6CD7CCA1-326D-411B-8749-2BE457D98935}" type="slidenum">
              <a:rPr lang="en-US" smtClean="0"/>
              <a:pPr/>
              <a:t>19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6FA666-60C3-4893-B66B-4E516F000F63}"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1034865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FA666-60C3-4893-B66B-4E516F000F63}"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1015705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FA666-60C3-4893-B66B-4E516F000F63}"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3418684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50938" y="214313"/>
            <a:ext cx="7804150" cy="591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1FAB8CD2-674C-4376-B8FC-1583DB668D87}" type="slidenum">
              <a:rPr lang="en-US"/>
              <a:pPr>
                <a:defRPr/>
              </a:pPr>
              <a:t>‹#›</a:t>
            </a:fld>
            <a:endParaRPr lang="en-US"/>
          </a:p>
        </p:txBody>
      </p:sp>
    </p:spTree>
    <p:extLst>
      <p:ext uri="{BB962C8B-B14F-4D97-AF65-F5344CB8AC3E}">
        <p14:creationId xmlns:p14="http://schemas.microsoft.com/office/powerpoint/2010/main" val="1624671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6FA666-60C3-4893-B66B-4E516F000F63}"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4086144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6FA666-60C3-4893-B66B-4E516F000F63}" type="datetimeFigureOut">
              <a:rPr lang="en-US" smtClean="0"/>
              <a:t>10/9/2012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3116886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6FA666-60C3-4893-B66B-4E516F000F63}" type="datetimeFigureOut">
              <a:rPr lang="en-US" smtClean="0"/>
              <a:t>10/9/2012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211508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6FA666-60C3-4893-B66B-4E516F000F63}" type="datetimeFigureOut">
              <a:rPr lang="en-US" smtClean="0"/>
              <a:t>10/9/2012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361317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6FA666-60C3-4893-B66B-4E516F000F63}" type="datetimeFigureOut">
              <a:rPr lang="en-US" smtClean="0"/>
              <a:t>10/9/2012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1961906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FA666-60C3-4893-B66B-4E516F000F63}" type="datetimeFigureOut">
              <a:rPr lang="en-US" smtClean="0"/>
              <a:t>10/9/2012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195347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FA666-60C3-4893-B66B-4E516F000F63}" type="datetimeFigureOut">
              <a:rPr lang="en-US" smtClean="0"/>
              <a:t>10/9/2012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1316160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FA666-60C3-4893-B66B-4E516F000F63}" type="datetimeFigureOut">
              <a:rPr lang="en-US" smtClean="0"/>
              <a:t>10/9/2012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AE4F30-8C1F-4C15-89E4-1E1DD6FFF222}" type="slidenum">
              <a:rPr lang="en-US" smtClean="0"/>
              <a:t>‹#›</a:t>
            </a:fld>
            <a:endParaRPr lang="en-US"/>
          </a:p>
        </p:txBody>
      </p:sp>
    </p:spTree>
    <p:extLst>
      <p:ext uri="{BB962C8B-B14F-4D97-AF65-F5344CB8AC3E}">
        <p14:creationId xmlns:p14="http://schemas.microsoft.com/office/powerpoint/2010/main" val="1833997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6FA666-60C3-4893-B66B-4E516F000F63}" type="datetimeFigureOut">
              <a:rPr lang="en-US" smtClean="0"/>
              <a:t>10/9/2012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AE4F30-8C1F-4C15-89E4-1E1DD6FFF222}" type="slidenum">
              <a:rPr lang="en-US" smtClean="0"/>
              <a:t>‹#›</a:t>
            </a:fld>
            <a:endParaRPr lang="en-US"/>
          </a:p>
        </p:txBody>
      </p:sp>
    </p:spTree>
    <p:extLst>
      <p:ext uri="{BB962C8B-B14F-4D97-AF65-F5344CB8AC3E}">
        <p14:creationId xmlns:p14="http://schemas.microsoft.com/office/powerpoint/2010/main" val="1988479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www.specialtyhealth.com/" TargetMode="Externa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books.simonandschuster.com/Syndrome-X/Gerald-Reaven-M-D/97806848686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google.com/aclk?sa=L&amp;ai=CnVMpcc4NUJm7Acyc2wXt1YCoBob5xrQC1rjdrDO-9PqqgAEIBhABILGK3wZQ3cG0oP7_____AWDJ9oeLvKSwGcgBB6oEIE_QqJ_yWLHzEpb0TGEJNy3Tr_yQ1b8BHxrOVGzQAg_EgAWQTsAFBaAGJg&amp;sig=AOD64_0MouPraUlRDpqEu_2ih8NDE4RVQg&amp;ctype=5&amp;ved=0CHEQ8w4&amp;adurl=http://www.walmart.com/ip/16528101?adid=22222222227010118281&amp;wmlspartner=wlpa&amp;wl0=&amp;wl1=g&amp;wl2=&amp;wl3=13694348470&amp;wl4=&amp;wl5=pla&amp;veh=sem&amp;rct=j&amp;q=why%20we%20get%20fat"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229600" cy="6324600"/>
          </a:xfrm>
          <a:effectLst>
            <a:innerShdw blurRad="63500" dist="50800" dir="16200000">
              <a:prstClr val="black">
                <a:alpha val="50000"/>
              </a:prstClr>
            </a:innerShdw>
          </a:effectLst>
        </p:spPr>
        <p:txBody>
          <a:bodyPr>
            <a:normAutofit/>
          </a:bodyPr>
          <a:lstStyle/>
          <a:p>
            <a:pPr marL="0" indent="0" algn="ctr">
              <a:spcBef>
                <a:spcPts val="300"/>
              </a:spcBef>
              <a:buNone/>
            </a:pPr>
            <a:endParaRPr lang="en-US" dirty="0" smtClean="0">
              <a:latin typeface="Arial" pitchFamily="34" charset="0"/>
              <a:cs typeface="Arial" pitchFamily="34" charset="0"/>
            </a:endParaRPr>
          </a:p>
          <a:p>
            <a:pPr marL="0" indent="0" algn="ctr">
              <a:spcBef>
                <a:spcPts val="300"/>
              </a:spcBef>
              <a:buNone/>
            </a:pPr>
            <a:endParaRPr lang="en-US" dirty="0">
              <a:latin typeface="Arial" pitchFamily="34" charset="0"/>
              <a:cs typeface="Arial" pitchFamily="34" charset="0"/>
            </a:endParaRPr>
          </a:p>
          <a:p>
            <a:pPr marL="0" indent="0" algn="ctr">
              <a:spcBef>
                <a:spcPts val="300"/>
              </a:spcBef>
              <a:buNone/>
            </a:pPr>
            <a:endParaRPr lang="en-US" dirty="0" smtClean="0">
              <a:latin typeface="Arial" pitchFamily="34" charset="0"/>
              <a:cs typeface="Arial" pitchFamily="34" charset="0"/>
            </a:endParaRPr>
          </a:p>
          <a:p>
            <a:pPr marL="0" indent="0" algn="ctr">
              <a:spcBef>
                <a:spcPts val="300"/>
              </a:spcBef>
              <a:buNone/>
            </a:pPr>
            <a:r>
              <a:rPr lang="en-US" b="1" dirty="0">
                <a:latin typeface="Arial" pitchFamily="34" charset="0"/>
                <a:cs typeface="Arial" pitchFamily="34" charset="0"/>
              </a:rPr>
              <a:t> </a:t>
            </a:r>
            <a:r>
              <a:rPr lang="en-US" sz="1600" b="1" dirty="0">
                <a:latin typeface="Arial" pitchFamily="34" charset="0"/>
                <a:cs typeface="Arial" pitchFamily="34" charset="0"/>
              </a:rPr>
              <a:t>Chief Steven Pitts, Reno Police Dept.  </a:t>
            </a:r>
          </a:p>
          <a:p>
            <a:pPr marL="0" indent="0" algn="ctr">
              <a:spcBef>
                <a:spcPts val="300"/>
              </a:spcBef>
              <a:buNone/>
            </a:pPr>
            <a:r>
              <a:rPr lang="en-US" sz="1600" dirty="0" smtClean="0">
                <a:latin typeface="Arial" pitchFamily="34" charset="0"/>
                <a:cs typeface="Arial" pitchFamily="34" charset="0"/>
              </a:rPr>
              <a:t>Dr</a:t>
            </a:r>
            <a:r>
              <a:rPr lang="en-US" sz="1600" dirty="0">
                <a:latin typeface="Arial" pitchFamily="34" charset="0"/>
                <a:cs typeface="Arial" pitchFamily="34" charset="0"/>
              </a:rPr>
              <a:t>. James </a:t>
            </a:r>
            <a:r>
              <a:rPr lang="en-US" sz="1600" dirty="0" smtClean="0">
                <a:latin typeface="Arial" pitchFamily="34" charset="0"/>
                <a:cs typeface="Arial" pitchFamily="34" charset="0"/>
              </a:rPr>
              <a:t>Greenwald, Medical Director, </a:t>
            </a:r>
            <a:r>
              <a:rPr lang="en-US" sz="1600" dirty="0" err="1" smtClean="0">
                <a:latin typeface="Arial" pitchFamily="34" charset="0"/>
                <a:cs typeface="Arial" pitchFamily="34" charset="0"/>
              </a:rPr>
              <a:t>SpecialtyHealth</a:t>
            </a:r>
            <a:endParaRPr lang="en-US" sz="1600" dirty="0">
              <a:latin typeface="Arial" pitchFamily="34" charset="0"/>
              <a:cs typeface="Arial" pitchFamily="34" charset="0"/>
            </a:endParaRPr>
          </a:p>
          <a:p>
            <a:pPr marL="0" indent="0" algn="ctr">
              <a:spcBef>
                <a:spcPts val="300"/>
              </a:spcBef>
              <a:buNone/>
            </a:pPr>
            <a:r>
              <a:rPr lang="en-US" sz="1600" dirty="0" smtClean="0">
                <a:latin typeface="Arial" pitchFamily="34" charset="0"/>
                <a:cs typeface="Arial" pitchFamily="34" charset="0"/>
              </a:rPr>
              <a:t>Robb Wolf, Author: </a:t>
            </a:r>
            <a:r>
              <a:rPr lang="en-US" sz="1600" i="1" dirty="0" smtClean="0">
                <a:latin typeface="Arial" pitchFamily="34" charset="0"/>
                <a:cs typeface="Arial" pitchFamily="34" charset="0"/>
              </a:rPr>
              <a:t>The </a:t>
            </a:r>
            <a:r>
              <a:rPr lang="en-US" sz="1600" i="1" dirty="0" err="1" smtClean="0">
                <a:latin typeface="Arial" pitchFamily="34" charset="0"/>
                <a:cs typeface="Arial" pitchFamily="34" charset="0"/>
              </a:rPr>
              <a:t>Paleo</a:t>
            </a:r>
            <a:r>
              <a:rPr lang="en-US" sz="1600" i="1" dirty="0" smtClean="0">
                <a:latin typeface="Arial" pitchFamily="34" charset="0"/>
                <a:cs typeface="Arial" pitchFamily="34" charset="0"/>
              </a:rPr>
              <a:t> Solution </a:t>
            </a:r>
          </a:p>
          <a:p>
            <a:pPr marL="0" indent="0" algn="ctr">
              <a:spcBef>
                <a:spcPts val="300"/>
              </a:spcBef>
              <a:buNone/>
            </a:pPr>
            <a:r>
              <a:rPr lang="en-US" sz="1600" dirty="0" smtClean="0">
                <a:latin typeface="Arial" pitchFamily="34" charset="0"/>
                <a:cs typeface="Arial" pitchFamily="34" charset="0"/>
              </a:rPr>
              <a:t>   Jackie Cox, BSN, MPA, President/CEO, </a:t>
            </a:r>
            <a:r>
              <a:rPr lang="en-US" sz="1600" dirty="0" err="1" smtClean="0">
                <a:latin typeface="Arial" pitchFamily="34" charset="0"/>
                <a:cs typeface="Arial" pitchFamily="34" charset="0"/>
              </a:rPr>
              <a:t>SpecialtyHealth</a:t>
            </a:r>
            <a:endParaRPr lang="en-US" sz="1600" dirty="0" smtClean="0">
              <a:latin typeface="Arial" pitchFamily="34" charset="0"/>
              <a:cs typeface="Arial" pitchFamily="34" charset="0"/>
            </a:endParaRPr>
          </a:p>
          <a:p>
            <a:pPr marL="0" indent="0" algn="ctr">
              <a:spcBef>
                <a:spcPts val="300"/>
              </a:spcBef>
              <a:buNone/>
            </a:pPr>
            <a:endParaRPr lang="en-US" sz="1600" dirty="0">
              <a:latin typeface="Arial" pitchFamily="34" charset="0"/>
              <a:cs typeface="Arial" pitchFamily="34" charset="0"/>
            </a:endParaRPr>
          </a:p>
          <a:p>
            <a:pPr marL="0" indent="0">
              <a:buNone/>
            </a:pPr>
            <a:r>
              <a:rPr lang="en-US" dirty="0" smtClean="0"/>
              <a:t>			FBI ACADEMY</a:t>
            </a:r>
          </a:p>
          <a:p>
            <a:pPr marL="0" indent="0">
              <a:buNone/>
            </a:pPr>
            <a:r>
              <a:rPr lang="en-US" dirty="0"/>
              <a:t>	</a:t>
            </a:r>
            <a:r>
              <a:rPr lang="en-US" dirty="0" smtClean="0"/>
              <a:t>		Quantico, VA</a:t>
            </a:r>
          </a:p>
          <a:p>
            <a:pPr marL="0" indent="0">
              <a:buNone/>
            </a:pPr>
            <a:r>
              <a:rPr lang="en-US" dirty="0"/>
              <a:t>	</a:t>
            </a:r>
            <a:r>
              <a:rPr lang="en-US" dirty="0" smtClean="0"/>
              <a:t>	</a:t>
            </a:r>
            <a:r>
              <a:rPr lang="en-US" dirty="0"/>
              <a:t> </a:t>
            </a:r>
            <a:r>
              <a:rPr lang="en-US" dirty="0" smtClean="0"/>
              <a:t>  September 18, 2012</a:t>
            </a:r>
            <a:endParaRPr lang="en-US" dirty="0"/>
          </a:p>
          <a:p>
            <a:pPr marL="0" indent="0">
              <a:buNone/>
            </a:pPr>
            <a:endParaRPr lang="en-US" dirty="0"/>
          </a:p>
        </p:txBody>
      </p:sp>
      <p:sp>
        <p:nvSpPr>
          <p:cNvPr id="4" name="Rectangle 3"/>
          <p:cNvSpPr/>
          <p:nvPr/>
        </p:nvSpPr>
        <p:spPr>
          <a:xfrm>
            <a:off x="762000" y="1599248"/>
            <a:ext cx="7848600" cy="584775"/>
          </a:xfrm>
          <a:prstGeom prst="rect">
            <a:avLst/>
          </a:prstGeom>
          <a:noFill/>
        </p:spPr>
        <p:txBody>
          <a:bodyPr wrap="square" lIns="91440" tIns="45720" rIns="91440" bIns="45720">
            <a:spAutoFit/>
          </a:bodyPr>
          <a:lstStyle/>
          <a:p>
            <a:pPr algn="ctr"/>
            <a:r>
              <a:rPr lang="en-US" sz="3200" b="1" cap="none" spc="300" dirty="0">
                <a:ln w="11430" cmpd="sng">
                  <a:solidFill>
                    <a:srgbClr val="624930"/>
                  </a:solidFill>
                  <a:prstDash val="solid"/>
                  <a:miter lim="800000"/>
                </a:ln>
                <a:solidFill>
                  <a:srgbClr val="AA998C"/>
                </a:solidFill>
                <a:effectLst>
                  <a:glow rad="45500">
                    <a:schemeClr val="accent1">
                      <a:satMod val="220000"/>
                      <a:alpha val="35000"/>
                    </a:schemeClr>
                  </a:glow>
                </a:effectLst>
                <a:latin typeface="Arial" pitchFamily="34" charset="0"/>
                <a:cs typeface="Arial" pitchFamily="34" charset="0"/>
              </a:rPr>
              <a:t>Resiliency as a Path to Wellness</a:t>
            </a:r>
            <a:endParaRPr lang="en-US" sz="3200" b="1" cap="none" spc="300" dirty="0">
              <a:ln w="11430" cmpd="sng">
                <a:solidFill>
                  <a:srgbClr val="624930"/>
                </a:solidFill>
                <a:prstDash val="solid"/>
                <a:miter lim="800000"/>
              </a:ln>
              <a:solidFill>
                <a:srgbClr val="AA998C"/>
              </a:solidFill>
              <a:effectLst>
                <a:glow rad="45500">
                  <a:schemeClr val="accent1">
                    <a:satMod val="220000"/>
                    <a:alpha val="35000"/>
                  </a:schemeClr>
                </a:glo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6345" y="152399"/>
            <a:ext cx="5791200" cy="1869117"/>
          </a:xfrm>
          <a:prstGeom prst="rect">
            <a:avLst/>
          </a:prstGeom>
        </p:spPr>
      </p:pic>
      <p:sp>
        <p:nvSpPr>
          <p:cNvPr id="8" name="Rectangle 7"/>
          <p:cNvSpPr/>
          <p:nvPr/>
        </p:nvSpPr>
        <p:spPr>
          <a:xfrm>
            <a:off x="762000" y="6516216"/>
            <a:ext cx="7861300" cy="230832"/>
          </a:xfrm>
          <a:prstGeom prst="rect">
            <a:avLst/>
          </a:prstGeom>
        </p:spPr>
        <p:txBody>
          <a:bodyPr wrap="square">
            <a:spAutoFit/>
          </a:bodyPr>
          <a:lstStyle/>
          <a:p>
            <a:pPr lvl="0"/>
            <a:r>
              <a:rPr lang="en-US" sz="900" dirty="0">
                <a:solidFill>
                  <a:schemeClr val="accent2">
                    <a:lumMod val="50000"/>
                  </a:schemeClr>
                </a:solidFill>
                <a:latin typeface="Arial" charset="0"/>
              </a:rPr>
              <a:t>All slides subject to copyright 2002-2012, </a:t>
            </a:r>
            <a:r>
              <a:rPr lang="en-US" sz="900" dirty="0" err="1">
                <a:solidFill>
                  <a:schemeClr val="accent2">
                    <a:lumMod val="50000"/>
                  </a:schemeClr>
                </a:solidFill>
                <a:latin typeface="Arial" charset="0"/>
              </a:rPr>
              <a:t>SpecialtyHealth</a:t>
            </a:r>
            <a:r>
              <a:rPr lang="en-US" sz="900" dirty="0">
                <a:solidFill>
                  <a:schemeClr val="accent2">
                    <a:lumMod val="50000"/>
                  </a:schemeClr>
                </a:solidFill>
                <a:latin typeface="Arial" charset="0"/>
              </a:rPr>
              <a:t>, Inc. All rights reserved. Reproduction forbidden without permission. www.specialtyhealth.com</a:t>
            </a:r>
            <a:endParaRPr lang="en-US" sz="900" dirty="0">
              <a:solidFill>
                <a:schemeClr val="accent2">
                  <a:lumMod val="50000"/>
                </a:schemeClr>
              </a:solidFill>
            </a:endParaRPr>
          </a:p>
        </p:txBody>
      </p:sp>
      <p:sp>
        <p:nvSpPr>
          <p:cNvPr id="9" name="Rectangle 8"/>
          <p:cNvSpPr/>
          <p:nvPr/>
        </p:nvSpPr>
        <p:spPr>
          <a:xfrm>
            <a:off x="2209800" y="6188790"/>
            <a:ext cx="4572000" cy="246221"/>
          </a:xfrm>
          <a:prstGeom prst="rect">
            <a:avLst/>
          </a:prstGeom>
        </p:spPr>
        <p:txBody>
          <a:bodyPr>
            <a:spAutoFit/>
          </a:bodyPr>
          <a:lstStyle/>
          <a:p>
            <a:r>
              <a:rPr lang="en-US" sz="1000" dirty="0" err="1">
                <a:solidFill>
                  <a:schemeClr val="accent2">
                    <a:lumMod val="50000"/>
                  </a:schemeClr>
                </a:solidFill>
              </a:rPr>
              <a:t>SpecialtyHealth</a:t>
            </a:r>
            <a:r>
              <a:rPr lang="en-US" sz="1000" dirty="0">
                <a:solidFill>
                  <a:schemeClr val="accent2">
                    <a:lumMod val="50000"/>
                  </a:schemeClr>
                </a:solidFill>
              </a:rPr>
              <a:t> 330 E. Liberty, Suite 200, Reno, NV  89501 (775) 398-3601</a:t>
            </a:r>
          </a:p>
        </p:txBody>
      </p:sp>
    </p:spTree>
    <p:extLst>
      <p:ext uri="{BB962C8B-B14F-4D97-AF65-F5344CB8AC3E}">
        <p14:creationId xmlns:p14="http://schemas.microsoft.com/office/powerpoint/2010/main" val="238407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180" y="914400"/>
            <a:ext cx="8352020" cy="6324600"/>
          </a:xfrm>
        </p:spPr>
        <p:txBody>
          <a:bodyPr>
            <a:normAutofit/>
          </a:bodyPr>
          <a:lstStyle/>
          <a:p>
            <a:r>
              <a:rPr lang="en-US" sz="5100" b="1" dirty="0" smtClean="0">
                <a:solidFill>
                  <a:schemeClr val="tx1"/>
                </a:solidFill>
              </a:rPr>
              <a:t>        RISK ASSESSMENT</a:t>
            </a:r>
          </a:p>
          <a:p>
            <a:r>
              <a:rPr lang="en-US" sz="1800" dirty="0" smtClean="0">
                <a:solidFill>
                  <a:schemeClr val="tx1"/>
                </a:solidFill>
                <a:latin typeface="Arial" pitchFamily="34" charset="0"/>
                <a:cs typeface="Arial" pitchFamily="34" charset="0"/>
              </a:rPr>
              <a:t>     Officer “1” is close to ideal!</a:t>
            </a:r>
          </a:p>
          <a:p>
            <a:endParaRPr lang="en-US" sz="1800" dirty="0" smtClean="0">
              <a:solidFill>
                <a:schemeClr val="tx1"/>
              </a:solidFill>
              <a:latin typeface="Arial" pitchFamily="34" charset="0"/>
              <a:cs typeface="Arial" pitchFamily="34" charset="0"/>
            </a:endParaRPr>
          </a:p>
          <a:p>
            <a:pPr>
              <a:spcBef>
                <a:spcPts val="0"/>
              </a:spcBef>
            </a:pPr>
            <a:r>
              <a:rPr lang="en-US" sz="1800" dirty="0" smtClean="0">
                <a:solidFill>
                  <a:schemeClr val="tx1"/>
                </a:solidFill>
                <a:latin typeface="Arial" pitchFamily="34" charset="0"/>
                <a:cs typeface="Arial" pitchFamily="34" charset="0"/>
              </a:rPr>
              <a:t>He is not fat, but</a:t>
            </a:r>
          </a:p>
          <a:p>
            <a:pPr>
              <a:spcBef>
                <a:spcPts val="0"/>
              </a:spcBef>
            </a:pPr>
            <a:r>
              <a:rPr lang="en-US" sz="1800" dirty="0" smtClean="0">
                <a:solidFill>
                  <a:schemeClr val="tx1"/>
                </a:solidFill>
                <a:latin typeface="Arial" pitchFamily="34" charset="0"/>
                <a:cs typeface="Arial" pitchFamily="34" charset="0"/>
              </a:rPr>
              <a:t>With a BMI of </a:t>
            </a:r>
          </a:p>
          <a:p>
            <a:r>
              <a:rPr lang="en-US" sz="1800" dirty="0" smtClean="0">
                <a:solidFill>
                  <a:schemeClr val="tx1"/>
                </a:solidFill>
                <a:latin typeface="Arial" pitchFamily="34" charset="0"/>
                <a:cs typeface="Arial" pitchFamily="34" charset="0"/>
              </a:rPr>
              <a:t>About 28 he gets    </a:t>
            </a:r>
          </a:p>
          <a:p>
            <a:r>
              <a:rPr lang="en-US" sz="1800" dirty="0" smtClean="0">
                <a:solidFill>
                  <a:schemeClr val="tx1"/>
                </a:solidFill>
                <a:latin typeface="Arial" pitchFamily="34" charset="0"/>
                <a:cs typeface="Arial" pitchFamily="34" charset="0"/>
              </a:rPr>
              <a:t>The “Fat Boy” Letter.           </a:t>
            </a:r>
          </a:p>
          <a:p>
            <a:endParaRPr lang="en-US" sz="1800" dirty="0" smtClean="0">
              <a:solidFill>
                <a:schemeClr val="tx1"/>
              </a:solidFill>
              <a:latin typeface="Arial" pitchFamily="34" charset="0"/>
              <a:cs typeface="Arial" pitchFamily="34" charset="0"/>
            </a:endParaRPr>
          </a:p>
          <a:p>
            <a:r>
              <a:rPr lang="en-US" sz="1800" dirty="0" smtClean="0">
                <a:solidFill>
                  <a:schemeClr val="tx1"/>
                </a:solidFill>
                <a:latin typeface="Arial" pitchFamily="34" charset="0"/>
                <a:cs typeface="Arial" pitchFamily="34" charset="0"/>
              </a:rPr>
              <a:t>Caliper testing and underwater weighing resolve these issues.  </a:t>
            </a:r>
          </a:p>
          <a:p>
            <a:r>
              <a:rPr lang="en-US" sz="1800" dirty="0" smtClean="0">
                <a:solidFill>
                  <a:schemeClr val="tx1"/>
                </a:solidFill>
                <a:latin typeface="Arial" pitchFamily="34" charset="0"/>
                <a:cs typeface="Arial" pitchFamily="34" charset="0"/>
              </a:rPr>
              <a:t>Vo2 </a:t>
            </a:r>
            <a:r>
              <a:rPr lang="en-US" sz="1800" dirty="0">
                <a:solidFill>
                  <a:schemeClr val="tx1"/>
                </a:solidFill>
                <a:latin typeface="Arial" pitchFamily="34" charset="0"/>
                <a:cs typeface="Arial" pitchFamily="34" charset="0"/>
              </a:rPr>
              <a:t>Max </a:t>
            </a:r>
            <a:r>
              <a:rPr lang="en-US" sz="1800" dirty="0" smtClean="0">
                <a:solidFill>
                  <a:schemeClr val="tx1"/>
                </a:solidFill>
                <a:latin typeface="Arial" pitchFamily="34" charset="0"/>
                <a:cs typeface="Arial" pitchFamily="34" charset="0"/>
              </a:rPr>
              <a:t>testing, etc. reveals that he is extremely fit.  </a:t>
            </a:r>
            <a:endParaRPr lang="en-US" sz="1800" dirty="0">
              <a:solidFill>
                <a:schemeClr val="tx1"/>
              </a:solidFill>
              <a:latin typeface="Arial" pitchFamily="34" charset="0"/>
              <a:cs typeface="Arial" pitchFamily="34" charset="0"/>
            </a:endParaRPr>
          </a:p>
          <a:p>
            <a:endParaRPr lang="en-US" sz="1800" dirty="0" smtClean="0">
              <a:solidFill>
                <a:schemeClr val="tx1"/>
              </a:solidFill>
              <a:latin typeface="Arial" pitchFamily="34" charset="0"/>
              <a:cs typeface="Arial" pitchFamily="34" charset="0"/>
            </a:endParaRPr>
          </a:p>
          <a:p>
            <a:r>
              <a:rPr lang="en-US" sz="1800" dirty="0" smtClean="0">
                <a:solidFill>
                  <a:schemeClr val="tx1"/>
                </a:solidFill>
                <a:latin typeface="Arial" pitchFamily="34" charset="0"/>
                <a:cs typeface="Arial" pitchFamily="34" charset="0"/>
              </a:rPr>
              <a:t>Advanced testing, although probably not necessary on this officer, was completed and as expected his LDL-P was under 1000!</a:t>
            </a:r>
          </a:p>
          <a:p>
            <a:endParaRPr lang="en-US" sz="1800" dirty="0" smtClean="0">
              <a:solidFill>
                <a:schemeClr val="tx1"/>
              </a:solidFill>
              <a:latin typeface="Arial" pitchFamily="34" charset="0"/>
              <a:cs typeface="Arial" pitchFamily="34" charset="0"/>
            </a:endParaRPr>
          </a:p>
          <a:p>
            <a:r>
              <a:rPr lang="en-US" sz="1800" dirty="0" smtClean="0">
                <a:solidFill>
                  <a:schemeClr val="tx1"/>
                </a:solidFill>
                <a:latin typeface="Arial" pitchFamily="34" charset="0"/>
                <a:cs typeface="Arial" pitchFamily="34" charset="0"/>
              </a:rPr>
              <a:t>His insulin resistance score was very low. </a:t>
            </a:r>
          </a:p>
          <a:p>
            <a:r>
              <a:rPr lang="en-US" sz="1800" dirty="0" smtClean="0">
                <a:solidFill>
                  <a:schemeClr val="tx1"/>
                </a:solidFill>
                <a:latin typeface="Arial" pitchFamily="34" charset="0"/>
                <a:cs typeface="Arial" pitchFamily="34" charset="0"/>
              </a:rPr>
              <a:t>I tell him that he is “metabolically bullet proof”.  </a:t>
            </a:r>
            <a:endParaRPr lang="en-US" sz="1800" dirty="0">
              <a:solidFill>
                <a:schemeClr val="tx1"/>
              </a:solidFill>
              <a:latin typeface="Arial"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4245"/>
            <a:ext cx="3107961" cy="100791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890" y="1101436"/>
            <a:ext cx="1946787" cy="2743200"/>
          </a:xfrm>
          <a:prstGeom prst="rect">
            <a:avLst/>
          </a:prstGeom>
        </p:spPr>
      </p:pic>
    </p:spTree>
    <p:extLst>
      <p:ext uri="{BB962C8B-B14F-4D97-AF65-F5344CB8AC3E}">
        <p14:creationId xmlns:p14="http://schemas.microsoft.com/office/powerpoint/2010/main" val="4057747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4775"/>
            <a:ext cx="9029700"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29000" y="348734"/>
            <a:ext cx="2971800" cy="369332"/>
          </a:xfrm>
          <a:prstGeom prst="rect">
            <a:avLst/>
          </a:prstGeom>
          <a:noFill/>
        </p:spPr>
        <p:txBody>
          <a:bodyPr wrap="square" rtlCol="0">
            <a:spAutoFit/>
          </a:bodyPr>
          <a:lstStyle/>
          <a:p>
            <a:r>
              <a:rPr lang="en-US" b="1" dirty="0" smtClean="0"/>
              <a:t>BEFORE THE PROGRAM </a:t>
            </a:r>
            <a:endParaRPr lang="en-US" b="1" dirty="0"/>
          </a:p>
        </p:txBody>
      </p:sp>
      <p:sp>
        <p:nvSpPr>
          <p:cNvPr id="4" name="TextBox 3"/>
          <p:cNvSpPr txBox="1"/>
          <p:nvPr/>
        </p:nvSpPr>
        <p:spPr>
          <a:xfrm>
            <a:off x="2895600" y="3756139"/>
            <a:ext cx="342900" cy="107722"/>
          </a:xfrm>
          <a:prstGeom prst="rect">
            <a:avLst/>
          </a:prstGeom>
          <a:solidFill>
            <a:schemeClr val="bg1"/>
          </a:solidFill>
        </p:spPr>
        <p:txBody>
          <a:bodyPr wrap="square" rtlCol="0">
            <a:spAutoFit/>
          </a:bodyPr>
          <a:lstStyle/>
          <a:p>
            <a:endParaRPr lang="en-US" sz="800" dirty="0"/>
          </a:p>
        </p:txBody>
      </p:sp>
      <p:sp>
        <p:nvSpPr>
          <p:cNvPr id="3" name="TextBox 2"/>
          <p:cNvSpPr txBox="1"/>
          <p:nvPr/>
        </p:nvSpPr>
        <p:spPr>
          <a:xfrm>
            <a:off x="2892056" y="3694584"/>
            <a:ext cx="838200" cy="230832"/>
          </a:xfrm>
          <a:prstGeom prst="rect">
            <a:avLst/>
          </a:prstGeom>
          <a:noFill/>
        </p:spPr>
        <p:txBody>
          <a:bodyPr wrap="square" rtlCol="0">
            <a:spAutoFit/>
          </a:bodyPr>
          <a:lstStyle/>
          <a:p>
            <a:r>
              <a:rPr lang="en-US" sz="900" dirty="0" smtClean="0"/>
              <a:t>33</a:t>
            </a:r>
            <a:endParaRPr lang="en-US" sz="900" dirty="0"/>
          </a:p>
        </p:txBody>
      </p:sp>
    </p:spTree>
    <p:extLst>
      <p:ext uri="{BB962C8B-B14F-4D97-AF65-F5344CB8AC3E}">
        <p14:creationId xmlns:p14="http://schemas.microsoft.com/office/powerpoint/2010/main" val="803405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400"/>
            <a:ext cx="9220200" cy="777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465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594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739"/>
            <a:ext cx="9134475" cy="684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95600" y="381000"/>
            <a:ext cx="3886200" cy="369332"/>
          </a:xfrm>
          <a:prstGeom prst="rect">
            <a:avLst/>
          </a:prstGeom>
          <a:noFill/>
        </p:spPr>
        <p:txBody>
          <a:bodyPr wrap="square" rtlCol="0">
            <a:spAutoFit/>
          </a:bodyPr>
          <a:lstStyle/>
          <a:p>
            <a:r>
              <a:rPr lang="en-US" b="1" dirty="0" smtClean="0"/>
              <a:t>AFTER WELLNESS PROGRAM</a:t>
            </a:r>
            <a:endParaRPr lang="en-US" b="1" dirty="0"/>
          </a:p>
        </p:txBody>
      </p:sp>
      <p:sp>
        <p:nvSpPr>
          <p:cNvPr id="4" name="TextBox 3"/>
          <p:cNvSpPr txBox="1"/>
          <p:nvPr/>
        </p:nvSpPr>
        <p:spPr>
          <a:xfrm>
            <a:off x="2883194" y="3677201"/>
            <a:ext cx="318655" cy="107722"/>
          </a:xfrm>
          <a:prstGeom prst="rect">
            <a:avLst/>
          </a:prstGeom>
          <a:solidFill>
            <a:schemeClr val="bg1"/>
          </a:solidFill>
        </p:spPr>
        <p:txBody>
          <a:bodyPr wrap="square" rtlCol="0">
            <a:spAutoFit/>
          </a:bodyPr>
          <a:lstStyle/>
          <a:p>
            <a:endParaRPr lang="en-US" sz="800" dirty="0"/>
          </a:p>
        </p:txBody>
      </p:sp>
      <p:sp>
        <p:nvSpPr>
          <p:cNvPr id="5" name="TextBox 4"/>
          <p:cNvSpPr txBox="1"/>
          <p:nvPr/>
        </p:nvSpPr>
        <p:spPr>
          <a:xfrm>
            <a:off x="2881422" y="3616222"/>
            <a:ext cx="457200" cy="230832"/>
          </a:xfrm>
          <a:prstGeom prst="rect">
            <a:avLst/>
          </a:prstGeom>
          <a:noFill/>
        </p:spPr>
        <p:txBody>
          <a:bodyPr wrap="square" rtlCol="0">
            <a:spAutoFit/>
          </a:bodyPr>
          <a:lstStyle/>
          <a:p>
            <a:r>
              <a:rPr lang="en-US" sz="900" dirty="0" smtClean="0"/>
              <a:t>33</a:t>
            </a:r>
            <a:endParaRPr lang="en-US" sz="900" dirty="0"/>
          </a:p>
        </p:txBody>
      </p:sp>
    </p:spTree>
    <p:extLst>
      <p:ext uri="{BB962C8B-B14F-4D97-AF65-F5344CB8AC3E}">
        <p14:creationId xmlns:p14="http://schemas.microsoft.com/office/powerpoint/2010/main" val="3065940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4394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434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1102844"/>
            <a:ext cx="8229600" cy="497356"/>
          </a:xfrm>
        </p:spPr>
        <p:txBody>
          <a:bodyPr>
            <a:noAutofit/>
          </a:bodyPr>
          <a:lstStyle/>
          <a:p>
            <a:r>
              <a:rPr lang="en-US" sz="2000" dirty="0" smtClean="0">
                <a:latin typeface="Arial" pitchFamily="34" charset="0"/>
                <a:cs typeface="Arial" pitchFamily="34" charset="0"/>
              </a:rPr>
              <a:t>DOES IT WORK?</a:t>
            </a:r>
            <a:br>
              <a:rPr lang="en-US" sz="2000" dirty="0" smtClean="0">
                <a:latin typeface="Arial" pitchFamily="34" charset="0"/>
                <a:cs typeface="Arial" pitchFamily="34" charset="0"/>
              </a:rPr>
            </a:br>
            <a:r>
              <a:rPr lang="en-US" sz="2000" dirty="0" smtClean="0">
                <a:latin typeface="Arial" pitchFamily="34" charset="0"/>
                <a:cs typeface="Arial" pitchFamily="34" charset="0"/>
              </a:rPr>
              <a:t>Case Study 2</a:t>
            </a:r>
          </a:p>
        </p:txBody>
      </p:sp>
      <p:sp>
        <p:nvSpPr>
          <p:cNvPr id="3" name="Content Placeholder 2"/>
          <p:cNvSpPr>
            <a:spLocks noGrp="1"/>
          </p:cNvSpPr>
          <p:nvPr>
            <p:ph idx="1"/>
          </p:nvPr>
        </p:nvSpPr>
        <p:spPr>
          <a:xfrm>
            <a:off x="304800" y="1981200"/>
            <a:ext cx="8574088" cy="4165600"/>
          </a:xfrm>
        </p:spPr>
        <p:txBody>
          <a:bodyPr>
            <a:normAutofit/>
          </a:bodyPr>
          <a:lstStyle/>
          <a:p>
            <a:pPr marL="1828800" lvl="4" indent="0">
              <a:buFont typeface="Wingdings" pitchFamily="2" charset="2"/>
              <a:buNone/>
              <a:defRPr/>
            </a:pPr>
            <a:r>
              <a:rPr lang="en-US" sz="1400" dirty="0" smtClean="0"/>
              <a:t>                                                  </a:t>
            </a:r>
            <a:endParaRPr lang="en-US" sz="1400" u="sng" dirty="0" smtClean="0"/>
          </a:p>
          <a:p>
            <a:pPr>
              <a:defRPr/>
            </a:pPr>
            <a:endParaRPr lang="en-US" sz="2000" dirty="0" smtClean="0">
              <a:solidFill>
                <a:srgbClr val="334A79"/>
              </a:solidFill>
            </a:endParaRPr>
          </a:p>
          <a:p>
            <a:pPr>
              <a:defRPr/>
            </a:pPr>
            <a:endParaRPr lang="en-US" sz="2000" dirty="0" smtClean="0">
              <a:solidFill>
                <a:srgbClr val="334A79"/>
              </a:solidFill>
            </a:endParaRPr>
          </a:p>
          <a:p>
            <a:pPr marL="0" indent="0">
              <a:buNone/>
              <a:defRPr/>
            </a:pPr>
            <a:endParaRPr lang="en-US" sz="1000" dirty="0" smtClean="0">
              <a:solidFill>
                <a:srgbClr val="334A79"/>
              </a:solidFill>
            </a:endParaRPr>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dirty="0"/>
          </a:p>
          <a:p>
            <a:pPr marL="0" indent="0">
              <a:buFont typeface="Wingdings" pitchFamily="2" charset="2"/>
              <a:buNone/>
              <a:defRPr/>
            </a:pPr>
            <a:endParaRPr lang="en-US" sz="2000" dirty="0" smtClean="0"/>
          </a:p>
          <a:p>
            <a:pPr marL="0" indent="0">
              <a:buFont typeface="Wingdings" pitchFamily="2" charset="2"/>
              <a:buNone/>
              <a:defRPr/>
            </a:pPr>
            <a:endParaRPr lang="en-US" sz="2000" b="1" dirty="0" smtClean="0"/>
          </a:p>
          <a:p>
            <a:pPr marL="0" indent="0">
              <a:buFont typeface="Wingdings" pitchFamily="2" charset="2"/>
              <a:buNone/>
              <a:defRPr/>
            </a:pPr>
            <a:r>
              <a:rPr lang="en-US" sz="1400" dirty="0" smtClean="0">
                <a:latin typeface="Arial" pitchFamily="34" charset="0"/>
                <a:cs typeface="Arial" pitchFamily="34" charset="0"/>
              </a:rPr>
              <a:t>These numbers are from a 33 year old high risk officer:  The results were reached using a Low Carb Diet, Exercise and a cheap Statin. These significant changes were seen in 4 months!</a:t>
            </a:r>
          </a:p>
          <a:p>
            <a:pPr marL="0" indent="0" algn="ctr">
              <a:buFont typeface="Wingdings" pitchFamily="2" charset="2"/>
              <a:buNone/>
              <a:defRPr/>
            </a:pPr>
            <a:r>
              <a:rPr lang="en-US" sz="1400" b="1" dirty="0" smtClean="0">
                <a:latin typeface="Arial" pitchFamily="34" charset="0"/>
                <a:cs typeface="Arial" pitchFamily="34" charset="0"/>
              </a:rPr>
              <a:t>Get them to 1000 – Whatever it takes! (</a:t>
            </a:r>
            <a:r>
              <a:rPr lang="en-US" sz="900" b="1" dirty="0" smtClean="0">
                <a:latin typeface="Arial" pitchFamily="34" charset="0"/>
                <a:cs typeface="Arial" pitchFamily="34" charset="0"/>
              </a:rPr>
              <a:t>William Cromwell</a:t>
            </a:r>
            <a:r>
              <a:rPr lang="en-US" sz="1400" b="1" dirty="0" smtClean="0">
                <a:latin typeface="Arial" pitchFamily="34" charset="0"/>
                <a:cs typeface="Arial" pitchFamily="34" charset="0"/>
              </a:rPr>
              <a:t>)</a:t>
            </a:r>
            <a:endParaRPr lang="en-US" sz="1400" b="1" dirty="0">
              <a:latin typeface="Arial" pitchFamily="34" charset="0"/>
              <a:cs typeface="Arial" pitchFamily="34" charset="0"/>
            </a:endParaRPr>
          </a:p>
        </p:txBody>
      </p:sp>
      <p:sp>
        <p:nvSpPr>
          <p:cNvPr id="2" name="Rectangle 1"/>
          <p:cNvSpPr/>
          <p:nvPr/>
        </p:nvSpPr>
        <p:spPr>
          <a:xfrm>
            <a:off x="381000" y="6206625"/>
            <a:ext cx="8305800" cy="215444"/>
          </a:xfrm>
          <a:prstGeom prst="rect">
            <a:avLst/>
          </a:prstGeom>
        </p:spPr>
        <p:txBody>
          <a:bodyPr wrap="square">
            <a:spAutoFit/>
          </a:bodyPr>
          <a:lstStyle/>
          <a:p>
            <a:r>
              <a:rPr lang="en-US" sz="800" dirty="0"/>
              <a:t>Copyright 2002-2012, SpecialtyHealth, Inc.  All rights </a:t>
            </a:r>
            <a:r>
              <a:rPr lang="en-US" sz="800" dirty="0" smtClean="0"/>
              <a:t>reserved.  Reproduction </a:t>
            </a:r>
            <a:r>
              <a:rPr lang="en-US" sz="800" dirty="0"/>
              <a:t>forbidden without permission. </a:t>
            </a:r>
            <a:r>
              <a:rPr lang="en-US" sz="800" u="sng" dirty="0" smtClean="0">
                <a:hlinkClick r:id="rId3"/>
              </a:rPr>
              <a:t>www.specialtyhealth.com</a:t>
            </a:r>
            <a:r>
              <a:rPr lang="en-US" sz="800" dirty="0"/>
              <a:t> </a:t>
            </a:r>
            <a:r>
              <a:rPr lang="en-US" sz="800" dirty="0" smtClean="0"/>
              <a:t> W:Wellness </a:t>
            </a:r>
            <a:r>
              <a:rPr lang="en-US" sz="800" dirty="0"/>
              <a:t>and Prevention Marketing/Our Best </a:t>
            </a:r>
            <a:r>
              <a:rPr lang="en-US" sz="800" dirty="0" smtClean="0"/>
              <a:t>Cases</a:t>
            </a:r>
            <a:endParaRPr lang="en-US" sz="800" dirty="0"/>
          </a:p>
        </p:txBody>
      </p:sp>
      <p:graphicFrame>
        <p:nvGraphicFramePr>
          <p:cNvPr id="6" name="Table 5"/>
          <p:cNvGraphicFramePr>
            <a:graphicFrameLocks noGrp="1"/>
          </p:cNvGraphicFramePr>
          <p:nvPr>
            <p:extLst>
              <p:ext uri="{D42A27DB-BD31-4B8C-83A1-F6EECF244321}">
                <p14:modId xmlns:p14="http://schemas.microsoft.com/office/powerpoint/2010/main" val="1859736910"/>
              </p:ext>
            </p:extLst>
          </p:nvPr>
        </p:nvGraphicFramePr>
        <p:xfrm>
          <a:off x="723900" y="1889760"/>
          <a:ext cx="7620000" cy="3246120"/>
        </p:xfrm>
        <a:graphic>
          <a:graphicData uri="http://schemas.openxmlformats.org/drawingml/2006/table">
            <a:tbl>
              <a:tblPr firstRow="1" bandRow="1">
                <a:tableStyleId>{5C22544A-7EE6-4342-B048-85BDC9FD1C3A}</a:tableStyleId>
              </a:tblPr>
              <a:tblGrid>
                <a:gridCol w="3200400"/>
                <a:gridCol w="1295400"/>
                <a:gridCol w="1524000"/>
                <a:gridCol w="539702"/>
                <a:gridCol w="1060498"/>
              </a:tblGrid>
              <a:tr h="370840">
                <a:tc>
                  <a:txBody>
                    <a:bodyPr/>
                    <a:lstStyle/>
                    <a:p>
                      <a:endParaRPr lang="en-US" dirty="0"/>
                    </a:p>
                  </a:txBody>
                  <a:tcPr/>
                </a:tc>
                <a:tc>
                  <a:txBody>
                    <a:bodyPr/>
                    <a:lstStyle/>
                    <a:p>
                      <a:pPr algn="ctr"/>
                      <a:r>
                        <a:rPr lang="en-US" dirty="0" smtClean="0"/>
                        <a:t>2/1/11</a:t>
                      </a:r>
                    </a:p>
                    <a:p>
                      <a:pPr algn="ctr"/>
                      <a:r>
                        <a:rPr lang="en-US" dirty="0" smtClean="0"/>
                        <a:t>BEFORE</a:t>
                      </a:r>
                      <a:endParaRPr lang="en-US" dirty="0"/>
                    </a:p>
                  </a:txBody>
                  <a:tcPr/>
                </a:tc>
                <a:tc>
                  <a:txBody>
                    <a:bodyPr/>
                    <a:lstStyle/>
                    <a:p>
                      <a:pPr algn="ctr"/>
                      <a:r>
                        <a:rPr lang="en-US" dirty="0" smtClean="0"/>
                        <a:t>6/6/11</a:t>
                      </a:r>
                    </a:p>
                    <a:p>
                      <a:pPr algn="ctr"/>
                      <a:r>
                        <a:rPr lang="en-US" dirty="0" smtClean="0"/>
                        <a:t>AFTER</a:t>
                      </a:r>
                      <a:r>
                        <a:rPr lang="en-US" baseline="0" dirty="0" smtClean="0"/>
                        <a:t> </a:t>
                      </a:r>
                      <a:endParaRPr lang="en-US" dirty="0"/>
                    </a:p>
                  </a:txBody>
                  <a:tcPr/>
                </a:tc>
                <a:tc gridSpan="2">
                  <a:txBody>
                    <a:bodyPr/>
                    <a:lstStyle/>
                    <a:p>
                      <a:pPr algn="ctr"/>
                      <a:r>
                        <a:rPr lang="en-US" dirty="0" smtClean="0"/>
                        <a:t>4 MONTH</a:t>
                      </a:r>
                      <a:r>
                        <a:rPr lang="en-US" baseline="0" dirty="0" smtClean="0"/>
                        <a:t> </a:t>
                      </a:r>
                      <a:r>
                        <a:rPr lang="en-US" dirty="0" smtClean="0"/>
                        <a:t>RESULT</a:t>
                      </a:r>
                      <a:endParaRPr lang="en-US" dirty="0"/>
                    </a:p>
                  </a:txBody>
                  <a:tcPr/>
                </a:tc>
                <a:tc hMerge="1">
                  <a:txBody>
                    <a:bodyPr/>
                    <a:lstStyle/>
                    <a:p>
                      <a:endParaRPr lang="en-US" dirty="0"/>
                    </a:p>
                  </a:txBody>
                  <a:tcPr/>
                </a:tc>
              </a:tr>
              <a:tr h="370840">
                <a:tc>
                  <a:txBody>
                    <a:bodyPr/>
                    <a:lstStyle/>
                    <a:p>
                      <a:r>
                        <a:rPr lang="en-US" sz="1600" dirty="0" smtClean="0"/>
                        <a:t>WEIGHT</a:t>
                      </a:r>
                      <a:endParaRPr lang="en-US" sz="1600" dirty="0"/>
                    </a:p>
                  </a:txBody>
                  <a:tcPr/>
                </a:tc>
                <a:tc>
                  <a:txBody>
                    <a:bodyPr/>
                    <a:lstStyle/>
                    <a:p>
                      <a:pPr algn="ctr"/>
                      <a:r>
                        <a:rPr lang="en-US" dirty="0" smtClean="0"/>
                        <a:t>219</a:t>
                      </a:r>
                      <a:endParaRPr lang="en-US" dirty="0"/>
                    </a:p>
                  </a:txBody>
                  <a:tcPr/>
                </a:tc>
                <a:tc>
                  <a:txBody>
                    <a:bodyPr/>
                    <a:lstStyle/>
                    <a:p>
                      <a:pPr algn="ctr"/>
                      <a:r>
                        <a:rPr lang="en-US" dirty="0" smtClean="0"/>
                        <a:t>207</a:t>
                      </a:r>
                      <a:endParaRPr lang="en-US" dirty="0"/>
                    </a:p>
                  </a:txBody>
                  <a:tcPr/>
                </a:tc>
                <a:tc>
                  <a:txBody>
                    <a:bodyPr/>
                    <a:lstStyle/>
                    <a:p>
                      <a:endParaRPr lang="en-US" dirty="0"/>
                    </a:p>
                  </a:txBody>
                  <a:tcPr/>
                </a:tc>
                <a:tc>
                  <a:txBody>
                    <a:bodyPr/>
                    <a:lstStyle/>
                    <a:p>
                      <a:pPr algn="ctr"/>
                      <a:r>
                        <a:rPr lang="en-US" dirty="0" smtClean="0">
                          <a:solidFill>
                            <a:srgbClr val="00B050"/>
                          </a:solidFill>
                        </a:rPr>
                        <a:t>5.4%</a:t>
                      </a:r>
                      <a:endParaRPr lang="en-US" dirty="0">
                        <a:solidFill>
                          <a:srgbClr val="00B050"/>
                        </a:solidFill>
                      </a:endParaRPr>
                    </a:p>
                  </a:txBody>
                  <a:tcPr/>
                </a:tc>
              </a:tr>
              <a:tr h="335280">
                <a:tc>
                  <a:txBody>
                    <a:bodyPr/>
                    <a:lstStyle/>
                    <a:p>
                      <a:r>
                        <a:rPr lang="en-US" sz="1600" dirty="0" smtClean="0"/>
                        <a:t>LDL-P</a:t>
                      </a:r>
                      <a:endParaRPr lang="en-US" sz="1600" dirty="0"/>
                    </a:p>
                  </a:txBody>
                  <a:tcPr/>
                </a:tc>
                <a:tc>
                  <a:txBody>
                    <a:bodyPr/>
                    <a:lstStyle/>
                    <a:p>
                      <a:pPr algn="ctr"/>
                      <a:r>
                        <a:rPr lang="en-US" dirty="0" smtClean="0"/>
                        <a:t>2231</a:t>
                      </a:r>
                      <a:endParaRPr lang="en-US" dirty="0"/>
                    </a:p>
                  </a:txBody>
                  <a:tcPr/>
                </a:tc>
                <a:tc>
                  <a:txBody>
                    <a:bodyPr/>
                    <a:lstStyle/>
                    <a:p>
                      <a:pPr algn="ctr"/>
                      <a:r>
                        <a:rPr lang="en-US" sz="1900" b="1" dirty="0" smtClean="0"/>
                        <a:t>1026</a:t>
                      </a:r>
                      <a:endParaRPr lang="en-US" sz="1900" b="1" dirty="0"/>
                    </a:p>
                  </a:txBody>
                  <a:tcPr/>
                </a:tc>
                <a:tc>
                  <a:txBody>
                    <a:bodyPr/>
                    <a:lstStyle/>
                    <a:p>
                      <a:endParaRPr lang="en-US" dirty="0"/>
                    </a:p>
                  </a:txBody>
                  <a:tcPr/>
                </a:tc>
                <a:tc>
                  <a:txBody>
                    <a:bodyPr/>
                    <a:lstStyle/>
                    <a:p>
                      <a:pPr algn="ctr"/>
                      <a:r>
                        <a:rPr lang="en-US" dirty="0" smtClean="0">
                          <a:solidFill>
                            <a:srgbClr val="00B050"/>
                          </a:solidFill>
                        </a:rPr>
                        <a:t>1205</a:t>
                      </a:r>
                      <a:endParaRPr lang="en-US" dirty="0">
                        <a:solidFill>
                          <a:srgbClr val="00B050"/>
                        </a:solidFill>
                      </a:endParaRPr>
                    </a:p>
                  </a:txBody>
                  <a:tcPr/>
                </a:tc>
              </a:tr>
              <a:tr h="370840">
                <a:tc>
                  <a:txBody>
                    <a:bodyPr/>
                    <a:lstStyle/>
                    <a:p>
                      <a:r>
                        <a:rPr lang="en-US" sz="1600" dirty="0" smtClean="0"/>
                        <a:t>HDL-P</a:t>
                      </a:r>
                      <a:endParaRPr lang="en-US" sz="1600" dirty="0"/>
                    </a:p>
                  </a:txBody>
                  <a:tcPr/>
                </a:tc>
                <a:tc>
                  <a:txBody>
                    <a:bodyPr/>
                    <a:lstStyle/>
                    <a:p>
                      <a:pPr algn="ctr"/>
                      <a:r>
                        <a:rPr lang="en-US" dirty="0" smtClean="0"/>
                        <a:t>23.6</a:t>
                      </a:r>
                      <a:endParaRPr lang="en-US" dirty="0"/>
                    </a:p>
                  </a:txBody>
                  <a:tcPr/>
                </a:tc>
                <a:tc>
                  <a:txBody>
                    <a:bodyPr/>
                    <a:lstStyle/>
                    <a:p>
                      <a:pPr algn="ctr"/>
                      <a:r>
                        <a:rPr lang="en-US" dirty="0" smtClean="0"/>
                        <a:t>28.7</a:t>
                      </a:r>
                      <a:endParaRPr lang="en-US" dirty="0"/>
                    </a:p>
                  </a:txBody>
                  <a:tcPr/>
                </a:tc>
                <a:tc>
                  <a:txBody>
                    <a:bodyPr/>
                    <a:lstStyle/>
                    <a:p>
                      <a:endParaRPr lang="en-US" dirty="0"/>
                    </a:p>
                  </a:txBody>
                  <a:tcPr/>
                </a:tc>
                <a:tc>
                  <a:txBody>
                    <a:bodyPr/>
                    <a:lstStyle/>
                    <a:p>
                      <a:pPr algn="ctr"/>
                      <a:r>
                        <a:rPr lang="en-US" dirty="0" smtClean="0">
                          <a:solidFill>
                            <a:srgbClr val="00B050"/>
                          </a:solidFill>
                        </a:rPr>
                        <a:t>5.1</a:t>
                      </a:r>
                      <a:endParaRPr lang="en-US" dirty="0">
                        <a:solidFill>
                          <a:srgbClr val="00B050"/>
                        </a:solidFill>
                      </a:endParaRPr>
                    </a:p>
                  </a:txBody>
                  <a:tcPr/>
                </a:tc>
              </a:tr>
              <a:tr h="370840">
                <a:tc>
                  <a:txBody>
                    <a:bodyPr/>
                    <a:lstStyle/>
                    <a:p>
                      <a:r>
                        <a:rPr lang="en-US" sz="1600" dirty="0" smtClean="0"/>
                        <a:t>LDL-C</a:t>
                      </a:r>
                      <a:endParaRPr lang="en-US" sz="1600" dirty="0"/>
                    </a:p>
                  </a:txBody>
                  <a:tcPr/>
                </a:tc>
                <a:tc>
                  <a:txBody>
                    <a:bodyPr/>
                    <a:lstStyle/>
                    <a:p>
                      <a:pPr algn="ctr"/>
                      <a:r>
                        <a:rPr lang="en-US" dirty="0" smtClean="0"/>
                        <a:t>117</a:t>
                      </a:r>
                      <a:endParaRPr lang="en-US" dirty="0"/>
                    </a:p>
                  </a:txBody>
                  <a:tcPr/>
                </a:tc>
                <a:tc>
                  <a:txBody>
                    <a:bodyPr/>
                    <a:lstStyle/>
                    <a:p>
                      <a:pPr algn="ctr"/>
                      <a:r>
                        <a:rPr lang="en-US" dirty="0" smtClean="0"/>
                        <a:t>61</a:t>
                      </a:r>
                      <a:endParaRPr lang="en-US" dirty="0"/>
                    </a:p>
                  </a:txBody>
                  <a:tcPr/>
                </a:tc>
                <a:tc>
                  <a:txBody>
                    <a:bodyPr/>
                    <a:lstStyle/>
                    <a:p>
                      <a:endParaRPr lang="en-US" dirty="0"/>
                    </a:p>
                  </a:txBody>
                  <a:tcPr/>
                </a:tc>
                <a:tc>
                  <a:txBody>
                    <a:bodyPr/>
                    <a:lstStyle/>
                    <a:p>
                      <a:pPr algn="ctr"/>
                      <a:r>
                        <a:rPr lang="en-US" dirty="0" smtClean="0">
                          <a:solidFill>
                            <a:srgbClr val="00B050"/>
                          </a:solidFill>
                        </a:rPr>
                        <a:t>56</a:t>
                      </a:r>
                      <a:endParaRPr lang="en-US" dirty="0">
                        <a:solidFill>
                          <a:srgbClr val="00B050"/>
                        </a:solidFill>
                      </a:endParaRPr>
                    </a:p>
                  </a:txBody>
                  <a:tcPr/>
                </a:tc>
              </a:tr>
              <a:tr h="370840">
                <a:tc>
                  <a:txBody>
                    <a:bodyPr/>
                    <a:lstStyle/>
                    <a:p>
                      <a:r>
                        <a:rPr lang="en-US" sz="1600" dirty="0" smtClean="0"/>
                        <a:t>HDL-C</a:t>
                      </a:r>
                      <a:endParaRPr lang="en-US" sz="1600" dirty="0"/>
                    </a:p>
                  </a:txBody>
                  <a:tcPr/>
                </a:tc>
                <a:tc>
                  <a:txBody>
                    <a:bodyPr/>
                    <a:lstStyle/>
                    <a:p>
                      <a:pPr algn="ctr"/>
                      <a:r>
                        <a:rPr lang="en-US" dirty="0" smtClean="0"/>
                        <a:t>31</a:t>
                      </a:r>
                      <a:endParaRPr lang="en-US" dirty="0"/>
                    </a:p>
                  </a:txBody>
                  <a:tcPr/>
                </a:tc>
                <a:tc>
                  <a:txBody>
                    <a:bodyPr/>
                    <a:lstStyle/>
                    <a:p>
                      <a:pPr algn="ctr"/>
                      <a:r>
                        <a:rPr lang="en-US" dirty="0" smtClean="0"/>
                        <a:t>35</a:t>
                      </a:r>
                      <a:endParaRPr lang="en-US" dirty="0"/>
                    </a:p>
                  </a:txBody>
                  <a:tcPr/>
                </a:tc>
                <a:tc>
                  <a:txBody>
                    <a:bodyPr/>
                    <a:lstStyle/>
                    <a:p>
                      <a:endParaRPr lang="en-US" dirty="0"/>
                    </a:p>
                  </a:txBody>
                  <a:tcPr/>
                </a:tc>
                <a:tc>
                  <a:txBody>
                    <a:bodyPr/>
                    <a:lstStyle/>
                    <a:p>
                      <a:pPr algn="ctr"/>
                      <a:r>
                        <a:rPr lang="en-US" dirty="0" smtClean="0">
                          <a:solidFill>
                            <a:srgbClr val="00B050"/>
                          </a:solidFill>
                        </a:rPr>
                        <a:t>4</a:t>
                      </a:r>
                      <a:endParaRPr lang="en-US" dirty="0">
                        <a:solidFill>
                          <a:srgbClr val="00B050"/>
                        </a:solidFill>
                      </a:endParaRPr>
                    </a:p>
                  </a:txBody>
                  <a:tcPr/>
                </a:tc>
              </a:tr>
              <a:tr h="370840">
                <a:tc>
                  <a:txBody>
                    <a:bodyPr/>
                    <a:lstStyle/>
                    <a:p>
                      <a:r>
                        <a:rPr lang="en-US" sz="1600" dirty="0" smtClean="0"/>
                        <a:t>TRYGLICERIDES</a:t>
                      </a:r>
                      <a:endParaRPr lang="en-US" sz="1600" dirty="0"/>
                    </a:p>
                  </a:txBody>
                  <a:tcPr/>
                </a:tc>
                <a:tc>
                  <a:txBody>
                    <a:bodyPr/>
                    <a:lstStyle/>
                    <a:p>
                      <a:pPr algn="ctr"/>
                      <a:r>
                        <a:rPr lang="en-US" dirty="0" smtClean="0"/>
                        <a:t>362</a:t>
                      </a:r>
                      <a:endParaRPr lang="en-US" dirty="0"/>
                    </a:p>
                  </a:txBody>
                  <a:tcPr/>
                </a:tc>
                <a:tc>
                  <a:txBody>
                    <a:bodyPr/>
                    <a:lstStyle/>
                    <a:p>
                      <a:pPr algn="ctr"/>
                      <a:r>
                        <a:rPr lang="en-US" dirty="0" smtClean="0"/>
                        <a:t>119</a:t>
                      </a:r>
                      <a:endParaRPr lang="en-US" dirty="0"/>
                    </a:p>
                  </a:txBody>
                  <a:tcPr/>
                </a:tc>
                <a:tc>
                  <a:txBody>
                    <a:bodyPr/>
                    <a:lstStyle/>
                    <a:p>
                      <a:endParaRPr lang="en-US" dirty="0"/>
                    </a:p>
                  </a:txBody>
                  <a:tcPr/>
                </a:tc>
                <a:tc>
                  <a:txBody>
                    <a:bodyPr/>
                    <a:lstStyle/>
                    <a:p>
                      <a:pPr algn="ctr"/>
                      <a:r>
                        <a:rPr lang="en-US" dirty="0" smtClean="0">
                          <a:solidFill>
                            <a:srgbClr val="00B050"/>
                          </a:solidFill>
                        </a:rPr>
                        <a:t>243</a:t>
                      </a:r>
                      <a:endParaRPr lang="en-US" dirty="0">
                        <a:solidFill>
                          <a:srgbClr val="00B050"/>
                        </a:solidFill>
                      </a:endParaRPr>
                    </a:p>
                  </a:txBody>
                  <a:tcPr/>
                </a:tc>
              </a:tr>
              <a:tr h="370840">
                <a:tc>
                  <a:txBody>
                    <a:bodyPr/>
                    <a:lstStyle/>
                    <a:p>
                      <a:r>
                        <a:rPr lang="en-US" sz="1600" dirty="0" smtClean="0"/>
                        <a:t>INSULIN</a:t>
                      </a:r>
                      <a:r>
                        <a:rPr lang="en-US" sz="1600" baseline="0" dirty="0" smtClean="0"/>
                        <a:t> RESISTANCE SCORE</a:t>
                      </a:r>
                      <a:endParaRPr lang="en-US" sz="1600" dirty="0"/>
                    </a:p>
                  </a:txBody>
                  <a:tcPr/>
                </a:tc>
                <a:tc>
                  <a:txBody>
                    <a:bodyPr/>
                    <a:lstStyle/>
                    <a:p>
                      <a:pPr algn="ctr"/>
                      <a:r>
                        <a:rPr lang="en-US" dirty="0" smtClean="0"/>
                        <a:t>73</a:t>
                      </a:r>
                      <a:endParaRPr lang="en-US" dirty="0"/>
                    </a:p>
                  </a:txBody>
                  <a:tcPr/>
                </a:tc>
                <a:tc>
                  <a:txBody>
                    <a:bodyPr/>
                    <a:lstStyle/>
                    <a:p>
                      <a:pPr algn="ctr"/>
                      <a:r>
                        <a:rPr lang="en-US" dirty="0" smtClean="0"/>
                        <a:t>57</a:t>
                      </a:r>
                      <a:endParaRPr lang="en-US" dirty="0"/>
                    </a:p>
                  </a:txBody>
                  <a:tcPr/>
                </a:tc>
                <a:tc>
                  <a:txBody>
                    <a:bodyPr/>
                    <a:lstStyle/>
                    <a:p>
                      <a:endParaRPr lang="en-US" dirty="0"/>
                    </a:p>
                  </a:txBody>
                  <a:tcPr/>
                </a:tc>
                <a:tc>
                  <a:txBody>
                    <a:bodyPr/>
                    <a:lstStyle/>
                    <a:p>
                      <a:pPr algn="ctr"/>
                      <a:r>
                        <a:rPr lang="en-US" dirty="0" smtClean="0">
                          <a:solidFill>
                            <a:srgbClr val="00B050"/>
                          </a:solidFill>
                        </a:rPr>
                        <a:t>16</a:t>
                      </a:r>
                      <a:endParaRPr lang="en-US" dirty="0">
                        <a:solidFill>
                          <a:srgbClr val="00B050"/>
                        </a:solidFill>
                      </a:endParaRPr>
                    </a:p>
                  </a:txBody>
                  <a:tcPr/>
                </a:tc>
              </a:tr>
            </a:tbl>
          </a:graphicData>
        </a:graphic>
      </p:graphicFrame>
      <p:sp>
        <p:nvSpPr>
          <p:cNvPr id="11" name="Down Arrow 10"/>
          <p:cNvSpPr/>
          <p:nvPr/>
        </p:nvSpPr>
        <p:spPr>
          <a:xfrm>
            <a:off x="6909107" y="2569028"/>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44" name="Down Arrow 43"/>
          <p:cNvSpPr/>
          <p:nvPr/>
        </p:nvSpPr>
        <p:spPr>
          <a:xfrm flipV="1">
            <a:off x="6907132" y="3347358"/>
            <a:ext cx="22023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wn Arrow 44"/>
          <p:cNvSpPr/>
          <p:nvPr/>
        </p:nvSpPr>
        <p:spPr>
          <a:xfrm>
            <a:off x="6907131" y="2997195"/>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Down Arrow 45"/>
          <p:cNvSpPr/>
          <p:nvPr/>
        </p:nvSpPr>
        <p:spPr>
          <a:xfrm>
            <a:off x="6919635" y="3679371"/>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6930854" y="4466771"/>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6934200" y="4838700"/>
            <a:ext cx="211073"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flipV="1">
            <a:off x="6919635" y="4053113"/>
            <a:ext cx="22023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SpecialtyHealth_tagline_2_RG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9077" y="252957"/>
            <a:ext cx="3208323" cy="7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6518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7547" y="1230867"/>
            <a:ext cx="7267760" cy="369332"/>
          </a:xfrm>
          <a:prstGeom prst="rect">
            <a:avLst/>
          </a:prstGeom>
        </p:spPr>
        <p:style>
          <a:lnRef idx="2">
            <a:schemeClr val="dk1"/>
          </a:lnRef>
          <a:fillRef idx="1">
            <a:schemeClr val="lt1"/>
          </a:fillRef>
          <a:effectRef idx="0">
            <a:schemeClr val="dk1"/>
          </a:effectRef>
          <a:fontRef idx="minor">
            <a:schemeClr val="dk1"/>
          </a:fontRef>
        </p:style>
        <p:txBody>
          <a:bodyPr wrap="none" lIns="91440" tIns="45720" rIns="91440" bIns="45720">
            <a:spAutoFit/>
          </a:bodyPr>
          <a:lstStyle/>
          <a:p>
            <a:pPr algn="ctr"/>
            <a:r>
              <a:rPr lang="en-US" b="1" dirty="0" smtClean="0">
                <a:solidFill>
                  <a:schemeClr val="tx1"/>
                </a:solidFill>
                <a:latin typeface="Arial" pitchFamily="34" charset="0"/>
                <a:cs typeface="Arial" pitchFamily="34" charset="0"/>
              </a:rPr>
              <a:t>Insulin Resistance – Our Nation’s Biggest Public Health Problem</a:t>
            </a:r>
            <a:endParaRPr lang="en-US" b="1" cap="none" spc="300" dirty="0">
              <a:ln w="11430" cmpd="sng">
                <a:solidFill>
                  <a:schemeClr val="accent1">
                    <a:tint val="10000"/>
                  </a:schemeClr>
                </a:solidFill>
                <a:prstDash val="solid"/>
                <a:miter lim="800000"/>
              </a:ln>
              <a:noFill/>
              <a:effectLst>
                <a:glow rad="45500">
                  <a:schemeClr val="accent1">
                    <a:satMod val="220000"/>
                    <a:alpha val="35000"/>
                  </a:schemeClr>
                </a:glow>
              </a:effectLst>
              <a:latin typeface="Arial" pitchFamily="34" charset="0"/>
              <a:cs typeface="Arial" pitchFamily="34" charset="0"/>
            </a:endParaRPr>
          </a:p>
        </p:txBody>
      </p:sp>
      <p:grpSp>
        <p:nvGrpSpPr>
          <p:cNvPr id="2" name="Group 1"/>
          <p:cNvGrpSpPr/>
          <p:nvPr/>
        </p:nvGrpSpPr>
        <p:grpSpPr>
          <a:xfrm>
            <a:off x="1399124" y="1752600"/>
            <a:ext cx="6758517" cy="4165026"/>
            <a:chOff x="1394864" y="979161"/>
            <a:chExt cx="6752906" cy="4972878"/>
          </a:xfrm>
        </p:grpSpPr>
        <p:sp>
          <p:nvSpPr>
            <p:cNvPr id="4" name="Oval 3"/>
            <p:cNvSpPr/>
            <p:nvPr/>
          </p:nvSpPr>
          <p:spPr>
            <a:xfrm>
              <a:off x="3413354" y="2489536"/>
              <a:ext cx="2074718" cy="1981200"/>
            </a:xfrm>
            <a:prstGeom prst="ellipse">
              <a:avLst/>
            </a:prstGeom>
            <a:solidFill>
              <a:srgbClr val="937F6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14073" y="3011360"/>
              <a:ext cx="1600200" cy="992178"/>
            </a:xfrm>
            <a:prstGeom prst="rect">
              <a:avLst/>
            </a:prstGeom>
            <a:noFill/>
          </p:spPr>
          <p:txBody>
            <a:bodyPr wrap="square" rtlCol="0">
              <a:spAutoFit/>
            </a:bodyPr>
            <a:lstStyle/>
            <a:p>
              <a:pPr algn="ctr"/>
              <a:r>
                <a:rPr lang="en-US" sz="2400" dirty="0" smtClean="0"/>
                <a:t>Insulin</a:t>
              </a:r>
            </a:p>
            <a:p>
              <a:r>
                <a:rPr lang="en-US" sz="2400" dirty="0" smtClean="0"/>
                <a:t> Resistance</a:t>
              </a:r>
              <a:endParaRPr lang="en-US" sz="2400" dirty="0"/>
            </a:p>
          </p:txBody>
        </p:sp>
        <p:cxnSp>
          <p:nvCxnSpPr>
            <p:cNvPr id="9" name="Straight Arrow Connector 8"/>
            <p:cNvCxnSpPr/>
            <p:nvPr/>
          </p:nvCxnSpPr>
          <p:spPr>
            <a:xfrm flipV="1">
              <a:off x="4440705" y="4617501"/>
              <a:ext cx="0" cy="74796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5564217" y="3195889"/>
              <a:ext cx="797921"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3993573" y="979161"/>
              <a:ext cx="1122218" cy="771694"/>
            </a:xfrm>
            <a:prstGeom prst="rect">
              <a:avLst/>
            </a:prstGeom>
            <a:noFill/>
          </p:spPr>
          <p:txBody>
            <a:bodyPr wrap="square" rtlCol="0">
              <a:spAutoFit/>
            </a:bodyPr>
            <a:lstStyle/>
            <a:p>
              <a:r>
                <a:rPr lang="en-US" b="1" dirty="0" smtClean="0">
                  <a:latin typeface="Arial" pitchFamily="34" charset="0"/>
                  <a:cs typeface="Arial" pitchFamily="34" charset="0"/>
                </a:rPr>
                <a:t>Sleep Apnea</a:t>
              </a:r>
              <a:endParaRPr lang="en-US" b="1" dirty="0">
                <a:latin typeface="Arial" pitchFamily="34" charset="0"/>
                <a:cs typeface="Arial" pitchFamily="34" charset="0"/>
              </a:endParaRPr>
            </a:p>
          </p:txBody>
        </p:sp>
        <p:sp>
          <p:nvSpPr>
            <p:cNvPr id="21" name="TextBox 20"/>
            <p:cNvSpPr txBox="1"/>
            <p:nvPr/>
          </p:nvSpPr>
          <p:spPr>
            <a:xfrm>
              <a:off x="3981933" y="5511071"/>
              <a:ext cx="1551709" cy="440968"/>
            </a:xfrm>
            <a:prstGeom prst="rect">
              <a:avLst/>
            </a:prstGeom>
            <a:noFill/>
          </p:spPr>
          <p:txBody>
            <a:bodyPr wrap="square" rtlCol="0">
              <a:spAutoFit/>
            </a:bodyPr>
            <a:lstStyle/>
            <a:p>
              <a:r>
                <a:rPr lang="en-US" b="1" dirty="0" smtClean="0">
                  <a:latin typeface="Arial" pitchFamily="34" charset="0"/>
                  <a:cs typeface="Arial" pitchFamily="34" charset="0"/>
                </a:rPr>
                <a:t>Smoking</a:t>
              </a:r>
              <a:endParaRPr lang="en-US" b="1" dirty="0">
                <a:latin typeface="Arial" pitchFamily="34" charset="0"/>
                <a:cs typeface="Arial" pitchFamily="34" charset="0"/>
              </a:endParaRPr>
            </a:p>
          </p:txBody>
        </p:sp>
        <p:sp>
          <p:nvSpPr>
            <p:cNvPr id="22" name="TextBox 21"/>
            <p:cNvSpPr txBox="1"/>
            <p:nvPr/>
          </p:nvSpPr>
          <p:spPr>
            <a:xfrm>
              <a:off x="6477000" y="2889738"/>
              <a:ext cx="1670770" cy="771694"/>
            </a:xfrm>
            <a:prstGeom prst="rect">
              <a:avLst/>
            </a:prstGeom>
            <a:noFill/>
          </p:spPr>
          <p:txBody>
            <a:bodyPr wrap="square" rtlCol="0">
              <a:spAutoFit/>
            </a:bodyPr>
            <a:lstStyle/>
            <a:p>
              <a:r>
                <a:rPr lang="en-US" b="1" dirty="0" smtClean="0">
                  <a:latin typeface="Arial" pitchFamily="34" charset="0"/>
                  <a:cs typeface="Arial" pitchFamily="34" charset="0"/>
                </a:rPr>
                <a:t>Diabetes Mellitus II</a:t>
              </a:r>
              <a:endParaRPr lang="en-US" b="1" dirty="0">
                <a:latin typeface="Arial" pitchFamily="34" charset="0"/>
                <a:cs typeface="Arial" pitchFamily="34" charset="0"/>
              </a:endParaRPr>
            </a:p>
          </p:txBody>
        </p:sp>
        <p:sp>
          <p:nvSpPr>
            <p:cNvPr id="23" name="TextBox 22"/>
            <p:cNvSpPr txBox="1"/>
            <p:nvPr/>
          </p:nvSpPr>
          <p:spPr>
            <a:xfrm>
              <a:off x="1519636" y="2889738"/>
              <a:ext cx="1142050" cy="440968"/>
            </a:xfrm>
            <a:prstGeom prst="rect">
              <a:avLst/>
            </a:prstGeom>
            <a:noFill/>
          </p:spPr>
          <p:txBody>
            <a:bodyPr wrap="square" rtlCol="0">
              <a:spAutoFit/>
            </a:bodyPr>
            <a:lstStyle/>
            <a:p>
              <a:r>
                <a:rPr lang="en-US" b="1" dirty="0" smtClean="0">
                  <a:latin typeface="Arial" pitchFamily="34" charset="0"/>
                  <a:cs typeface="Arial" pitchFamily="34" charset="0"/>
                </a:rPr>
                <a:t>Obesity</a:t>
              </a:r>
              <a:endParaRPr lang="en-US" b="1" dirty="0">
                <a:latin typeface="Arial" pitchFamily="34" charset="0"/>
                <a:cs typeface="Arial" pitchFamily="34" charset="0"/>
              </a:endParaRPr>
            </a:p>
          </p:txBody>
        </p:sp>
        <p:cxnSp>
          <p:nvCxnSpPr>
            <p:cNvPr id="25" name="Straight Arrow Connector 24"/>
            <p:cNvCxnSpPr/>
            <p:nvPr/>
          </p:nvCxnSpPr>
          <p:spPr>
            <a:xfrm flipV="1">
              <a:off x="5214273" y="2179030"/>
              <a:ext cx="699886" cy="4377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5844020" y="1487269"/>
              <a:ext cx="1265959" cy="771694"/>
            </a:xfrm>
            <a:prstGeom prst="rect">
              <a:avLst/>
            </a:prstGeom>
            <a:noFill/>
          </p:spPr>
          <p:txBody>
            <a:bodyPr wrap="square" rtlCol="0">
              <a:spAutoFit/>
            </a:bodyPr>
            <a:lstStyle/>
            <a:p>
              <a:r>
                <a:rPr lang="en-US" b="1" dirty="0" smtClean="0">
                  <a:latin typeface="Arial" pitchFamily="34" charset="0"/>
                  <a:cs typeface="Arial" pitchFamily="34" charset="0"/>
                </a:rPr>
                <a:t>Stroke, </a:t>
              </a:r>
              <a:r>
                <a:rPr lang="en-US" sz="1400" b="1" dirty="0" smtClean="0">
                  <a:latin typeface="Arial" pitchFamily="34" charset="0"/>
                  <a:cs typeface="Arial" pitchFamily="34" charset="0"/>
                </a:rPr>
                <a:t>HTN</a:t>
              </a:r>
              <a:r>
                <a:rPr lang="en-US" b="1" dirty="0" smtClean="0">
                  <a:latin typeface="Arial" pitchFamily="34" charset="0"/>
                  <a:cs typeface="Arial" pitchFamily="34" charset="0"/>
                </a:rPr>
                <a:t>, Gout</a:t>
              </a:r>
              <a:endParaRPr lang="en-US" b="1" dirty="0">
                <a:latin typeface="Arial" pitchFamily="34" charset="0"/>
                <a:cs typeface="Arial" pitchFamily="34" charset="0"/>
              </a:endParaRPr>
            </a:p>
          </p:txBody>
        </p:sp>
        <p:cxnSp>
          <p:nvCxnSpPr>
            <p:cNvPr id="28" name="Straight Arrow Connector 27"/>
            <p:cNvCxnSpPr/>
            <p:nvPr/>
          </p:nvCxnSpPr>
          <p:spPr>
            <a:xfrm>
              <a:off x="5090449" y="4403548"/>
              <a:ext cx="737655" cy="5949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5631020" y="4945670"/>
              <a:ext cx="1294325" cy="771694"/>
            </a:xfrm>
            <a:prstGeom prst="rect">
              <a:avLst/>
            </a:prstGeom>
            <a:noFill/>
          </p:spPr>
          <p:txBody>
            <a:bodyPr wrap="square" rtlCol="0">
              <a:spAutoFit/>
            </a:bodyPr>
            <a:lstStyle/>
            <a:p>
              <a:r>
                <a:rPr lang="en-US" b="1" dirty="0" smtClean="0">
                  <a:latin typeface="Arial" pitchFamily="34" charset="0"/>
                  <a:cs typeface="Arial" pitchFamily="34" charset="0"/>
                </a:rPr>
                <a:t>Certain Cancers</a:t>
              </a:r>
              <a:endParaRPr lang="en-US" b="1" dirty="0">
                <a:latin typeface="Arial" pitchFamily="34" charset="0"/>
                <a:cs typeface="Arial" pitchFamily="34" charset="0"/>
              </a:endParaRPr>
            </a:p>
          </p:txBody>
        </p:sp>
        <p:cxnSp>
          <p:nvCxnSpPr>
            <p:cNvPr id="31" name="Straight Arrow Connector 30"/>
            <p:cNvCxnSpPr/>
            <p:nvPr/>
          </p:nvCxnSpPr>
          <p:spPr>
            <a:xfrm flipH="1" flipV="1">
              <a:off x="2881746" y="2209800"/>
              <a:ext cx="722934" cy="51874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2" name="TextBox 31"/>
            <p:cNvSpPr txBox="1"/>
            <p:nvPr/>
          </p:nvSpPr>
          <p:spPr>
            <a:xfrm>
              <a:off x="1519636" y="1833632"/>
              <a:ext cx="1723575" cy="440968"/>
            </a:xfrm>
            <a:prstGeom prst="rect">
              <a:avLst/>
            </a:prstGeom>
            <a:noFill/>
          </p:spPr>
          <p:txBody>
            <a:bodyPr wrap="square" rtlCol="0">
              <a:spAutoFit/>
            </a:bodyPr>
            <a:lstStyle/>
            <a:p>
              <a:r>
                <a:rPr lang="en-US" b="1" dirty="0" smtClean="0">
                  <a:latin typeface="Arial" pitchFamily="34" charset="0"/>
                  <a:cs typeface="Arial" pitchFamily="34" charset="0"/>
                </a:rPr>
                <a:t>Heart Attack</a:t>
              </a:r>
              <a:endParaRPr lang="en-US" b="1" dirty="0">
                <a:latin typeface="Arial" pitchFamily="34" charset="0"/>
                <a:cs typeface="Arial" pitchFamily="34" charset="0"/>
              </a:endParaRPr>
            </a:p>
          </p:txBody>
        </p:sp>
        <p:sp>
          <p:nvSpPr>
            <p:cNvPr id="35" name="TextBox 34"/>
            <p:cNvSpPr txBox="1"/>
            <p:nvPr/>
          </p:nvSpPr>
          <p:spPr>
            <a:xfrm>
              <a:off x="2195945" y="4911482"/>
              <a:ext cx="1536892" cy="771694"/>
            </a:xfrm>
            <a:prstGeom prst="rect">
              <a:avLst/>
            </a:prstGeom>
            <a:noFill/>
          </p:spPr>
          <p:txBody>
            <a:bodyPr wrap="square" rtlCol="0">
              <a:spAutoFit/>
            </a:bodyPr>
            <a:lstStyle/>
            <a:p>
              <a:r>
                <a:rPr lang="en-US" b="1" dirty="0" smtClean="0">
                  <a:latin typeface="Arial" pitchFamily="34" charset="0"/>
                  <a:cs typeface="Arial" pitchFamily="34" charset="0"/>
                </a:rPr>
                <a:t>Alzheimer's Dementia </a:t>
              </a:r>
              <a:endParaRPr lang="en-US" b="1" dirty="0">
                <a:latin typeface="Arial" pitchFamily="34" charset="0"/>
                <a:cs typeface="Arial" pitchFamily="34" charset="0"/>
              </a:endParaRPr>
            </a:p>
          </p:txBody>
        </p:sp>
        <p:cxnSp>
          <p:nvCxnSpPr>
            <p:cNvPr id="7" name="Straight Arrow Connector 6"/>
            <p:cNvCxnSpPr/>
            <p:nvPr/>
          </p:nvCxnSpPr>
          <p:spPr>
            <a:xfrm>
              <a:off x="5491907" y="3809372"/>
              <a:ext cx="715240" cy="38833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6137130" y="4156565"/>
              <a:ext cx="2010640" cy="771694"/>
            </a:xfrm>
            <a:prstGeom prst="rect">
              <a:avLst/>
            </a:prstGeom>
            <a:noFill/>
          </p:spPr>
          <p:txBody>
            <a:bodyPr wrap="square" rtlCol="0">
              <a:spAutoFit/>
            </a:bodyPr>
            <a:lstStyle/>
            <a:p>
              <a:r>
                <a:rPr lang="en-US" b="1" dirty="0" smtClean="0">
                  <a:latin typeface="Arial" pitchFamily="34" charset="0"/>
                  <a:cs typeface="Arial" pitchFamily="34" charset="0"/>
                </a:rPr>
                <a:t>Chronic Kidney Disease</a:t>
              </a:r>
              <a:endParaRPr lang="en-US" b="1" dirty="0">
                <a:latin typeface="Arial" pitchFamily="34" charset="0"/>
                <a:cs typeface="Arial" pitchFamily="34" charset="0"/>
              </a:endParaRPr>
            </a:p>
          </p:txBody>
        </p:sp>
        <p:cxnSp>
          <p:nvCxnSpPr>
            <p:cNvPr id="17" name="Straight Arrow Connector 16"/>
            <p:cNvCxnSpPr/>
            <p:nvPr/>
          </p:nvCxnSpPr>
          <p:spPr>
            <a:xfrm flipH="1">
              <a:off x="2661686" y="3891393"/>
              <a:ext cx="768742" cy="26517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1394864" y="3889064"/>
              <a:ext cx="1419097" cy="1102420"/>
            </a:xfrm>
            <a:prstGeom prst="rect">
              <a:avLst/>
            </a:prstGeom>
            <a:noFill/>
          </p:spPr>
          <p:txBody>
            <a:bodyPr wrap="square" rtlCol="0">
              <a:spAutoFit/>
            </a:bodyPr>
            <a:lstStyle/>
            <a:p>
              <a:r>
                <a:rPr lang="en-US" b="1" dirty="0" smtClean="0">
                  <a:latin typeface="Arial" pitchFamily="34" charset="0"/>
                  <a:cs typeface="Arial" pitchFamily="34" charset="0"/>
                </a:rPr>
                <a:t>Polycystic Ovarian Syndrome</a:t>
              </a:r>
              <a:endParaRPr lang="en-US" b="1" dirty="0">
                <a:latin typeface="Arial" pitchFamily="34" charset="0"/>
                <a:cs typeface="Arial" pitchFamily="34" charset="0"/>
              </a:endParaRPr>
            </a:p>
          </p:txBody>
        </p:sp>
      </p:gr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0256"/>
            <a:ext cx="3415074" cy="1098856"/>
          </a:xfrm>
          <a:prstGeom prst="rect">
            <a:avLst/>
          </a:prstGeom>
        </p:spPr>
      </p:pic>
      <p:sp>
        <p:nvSpPr>
          <p:cNvPr id="10" name="Footer Placeholder 9"/>
          <p:cNvSpPr>
            <a:spLocks noGrp="1"/>
          </p:cNvSpPr>
          <p:nvPr>
            <p:ph type="ftr" sz="quarter" idx="11"/>
          </p:nvPr>
        </p:nvSpPr>
        <p:spPr>
          <a:xfrm>
            <a:off x="327190" y="6019800"/>
            <a:ext cx="8359610" cy="701675"/>
          </a:xfrm>
        </p:spPr>
        <p:txBody>
          <a:bodyPr/>
          <a:lstStyle/>
          <a:p>
            <a:r>
              <a:rPr lang="en-US" sz="1000" dirty="0" smtClean="0"/>
              <a:t>SpecialtyHealth, Inc.  ∙   330 E. Liberty Street, Suite 200   ∙   Reno, NV  89501-2221</a:t>
            </a:r>
          </a:p>
          <a:p>
            <a:r>
              <a:rPr lang="en-US" sz="1000" dirty="0" smtClean="0"/>
              <a:t>775.398.3608 ∙ 1.888.992.9974 ∙ </a:t>
            </a:r>
            <a:r>
              <a:rPr lang="en-US" sz="1000" dirty="0" smtClean="0">
                <a:hlinkClick r:id="rId3"/>
              </a:rPr>
              <a:t>www.specialtyhealth.com</a:t>
            </a:r>
            <a:endParaRPr lang="en-US" sz="1000" dirty="0" smtClean="0"/>
          </a:p>
          <a:p>
            <a:r>
              <a:rPr lang="en-US" sz="1000" dirty="0" smtClean="0"/>
              <a:t>Copyright 20002-2012.  SpecialtyHealth, Inc.  All rights reserved.  Reproduction forbidden without permission.</a:t>
            </a:r>
          </a:p>
          <a:p>
            <a:r>
              <a:rPr lang="en-US" sz="1000" dirty="0" smtClean="0"/>
              <a:t>W:Wellness and Prevention/Apnea Wheel 6.8.2012 (2)</a:t>
            </a:r>
          </a:p>
          <a:p>
            <a:endParaRPr lang="en-US" sz="1000" dirty="0"/>
          </a:p>
        </p:txBody>
      </p:sp>
      <p:cxnSp>
        <p:nvCxnSpPr>
          <p:cNvPr id="38" name="Straight Arrow Connector 37"/>
          <p:cNvCxnSpPr/>
          <p:nvPr/>
        </p:nvCxnSpPr>
        <p:spPr>
          <a:xfrm flipH="1">
            <a:off x="3249007" y="4620690"/>
            <a:ext cx="371170" cy="49829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a:off x="4343400" y="2398931"/>
            <a:ext cx="0" cy="541943"/>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33" name="Straight Arrow Connector 32"/>
          <p:cNvCxnSpPr>
            <a:stCxn id="23" idx="3"/>
          </p:cNvCxnSpPr>
          <p:nvPr/>
        </p:nvCxnSpPr>
        <p:spPr>
          <a:xfrm>
            <a:off x="2666999" y="3537467"/>
            <a:ext cx="582009" cy="71750"/>
          </a:xfrm>
          <a:prstGeom prst="straightConnector1">
            <a:avLst/>
          </a:prstGeom>
          <a:ln>
            <a:headEnd type="arrow"/>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52184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114300" y="1235869"/>
            <a:ext cx="8534400" cy="5486400"/>
          </a:xfrm>
        </p:spPr>
        <p:txBody>
          <a:bodyPr>
            <a:normAutofit/>
          </a:bodyPr>
          <a:lstStyle/>
          <a:p>
            <a:pPr eaLnBrk="1" hangingPunct="1">
              <a:lnSpc>
                <a:spcPct val="80000"/>
              </a:lnSpc>
              <a:buFont typeface="Wingdings" pitchFamily="2" charset="2"/>
              <a:buNone/>
            </a:pPr>
            <a:r>
              <a:rPr lang="en-US" sz="2000" b="1" dirty="0" smtClean="0"/>
              <a:t>So……how do we correct Insulin Resistance?</a:t>
            </a:r>
            <a:r>
              <a:rPr lang="en-US" sz="2000" dirty="0" smtClean="0"/>
              <a:t>  </a:t>
            </a:r>
            <a:r>
              <a:rPr lang="en-US" sz="2000" b="1" dirty="0" smtClean="0"/>
              <a:t>It’s Surprisingly</a:t>
            </a:r>
            <a:r>
              <a:rPr lang="en-US" sz="2000" dirty="0" smtClean="0"/>
              <a:t> </a:t>
            </a:r>
            <a:r>
              <a:rPr lang="en-US" sz="2000" b="1" dirty="0" smtClean="0"/>
              <a:t>Inexpensive: </a:t>
            </a:r>
          </a:p>
          <a:p>
            <a:pPr eaLnBrk="1" hangingPunct="1">
              <a:lnSpc>
                <a:spcPct val="80000"/>
              </a:lnSpc>
              <a:buFont typeface="Wingdings" pitchFamily="2" charset="2"/>
              <a:buNone/>
            </a:pPr>
            <a:endParaRPr lang="en-US" sz="1000" dirty="0" smtClean="0"/>
          </a:p>
          <a:p>
            <a:pPr marL="457200" indent="-457200" eaLnBrk="1" hangingPunct="1">
              <a:lnSpc>
                <a:spcPct val="80000"/>
              </a:lnSpc>
              <a:buFont typeface="Wingdings" pitchFamily="2" charset="2"/>
              <a:buAutoNum type="arabicPeriod"/>
            </a:pPr>
            <a:r>
              <a:rPr lang="en-US" sz="2000" dirty="0" err="1" smtClean="0"/>
              <a:t>Paleo</a:t>
            </a:r>
            <a:r>
              <a:rPr lang="en-US" sz="2000" dirty="0" smtClean="0"/>
              <a:t>/Low Carb: (Robb Wolf, Gary </a:t>
            </a:r>
            <a:r>
              <a:rPr lang="en-US" sz="2000" dirty="0" err="1" smtClean="0"/>
              <a:t>Taubes</a:t>
            </a:r>
            <a:r>
              <a:rPr lang="en-US" sz="2000" dirty="0" smtClean="0"/>
              <a:t>, Dr. Robert H. </a:t>
            </a:r>
            <a:r>
              <a:rPr lang="en-US" sz="2000" dirty="0" err="1" smtClean="0"/>
              <a:t>Lustig</a:t>
            </a:r>
            <a:r>
              <a:rPr lang="en-US" sz="2000" dirty="0" smtClean="0"/>
              <a:t> – The Bitter Truth, Dr. William Cromwell, Dr. Loren </a:t>
            </a:r>
            <a:r>
              <a:rPr lang="en-US" sz="2000" dirty="0" err="1" smtClean="0"/>
              <a:t>Cordain</a:t>
            </a:r>
            <a:r>
              <a:rPr lang="en-US" sz="2000" dirty="0" smtClean="0"/>
              <a:t> and Dr. Tara </a:t>
            </a:r>
            <a:r>
              <a:rPr lang="en-US" sz="2000" dirty="0" err="1" smtClean="0"/>
              <a:t>Dall</a:t>
            </a:r>
            <a:r>
              <a:rPr lang="en-US" sz="2000" dirty="0" smtClean="0"/>
              <a:t>)</a:t>
            </a:r>
          </a:p>
          <a:p>
            <a:pPr marL="457200" indent="-457200" eaLnBrk="1" hangingPunct="1">
              <a:lnSpc>
                <a:spcPct val="80000"/>
              </a:lnSpc>
              <a:buFont typeface="Wingdings" pitchFamily="2" charset="2"/>
              <a:buAutoNum type="arabicPeriod"/>
            </a:pPr>
            <a:endParaRPr lang="en-US" sz="2000" dirty="0" smtClean="0"/>
          </a:p>
          <a:p>
            <a:pPr marL="457200" indent="-457200" eaLnBrk="1" hangingPunct="1">
              <a:lnSpc>
                <a:spcPct val="80000"/>
              </a:lnSpc>
              <a:buFont typeface="Wingdings" pitchFamily="2" charset="2"/>
              <a:buAutoNum type="arabicPeriod" startAt="2"/>
            </a:pPr>
            <a:r>
              <a:rPr lang="en-US" sz="2000" dirty="0" smtClean="0"/>
              <a:t>Exercise: (Ethan </a:t>
            </a:r>
            <a:r>
              <a:rPr lang="en-US" sz="2000" dirty="0" err="1" smtClean="0"/>
              <a:t>Opdahl</a:t>
            </a:r>
            <a:r>
              <a:rPr lang="en-US" sz="2000" dirty="0" smtClean="0"/>
              <a:t>, Tammy Lopes, Dr. Kevin Gilmartin, Robb Wolf, Rob Conatser, Dr. Scott Hall, Bill Land (our Navy Seal) and Dr</a:t>
            </a:r>
            <a:r>
              <a:rPr lang="en-US" sz="2000" dirty="0"/>
              <a:t>. William Cromwell) )</a:t>
            </a:r>
            <a:endParaRPr lang="en-US" sz="2000" dirty="0" smtClean="0"/>
          </a:p>
          <a:p>
            <a:pPr marL="0" indent="0" eaLnBrk="1" hangingPunct="1">
              <a:lnSpc>
                <a:spcPct val="80000"/>
              </a:lnSpc>
              <a:buNone/>
            </a:pPr>
            <a:endParaRPr lang="en-US" sz="2000" dirty="0" smtClean="0"/>
          </a:p>
          <a:p>
            <a:pPr marL="457200" indent="-457200" eaLnBrk="1" hangingPunct="1">
              <a:lnSpc>
                <a:spcPct val="80000"/>
              </a:lnSpc>
              <a:buFont typeface="Wingdings" pitchFamily="2" charset="2"/>
              <a:buAutoNum type="arabicPeriod" startAt="3"/>
            </a:pPr>
            <a:r>
              <a:rPr lang="en-US" sz="2000" dirty="0" smtClean="0"/>
              <a:t>Weight loss – if necessary: (Ethan </a:t>
            </a:r>
            <a:r>
              <a:rPr lang="en-US" sz="2000" dirty="0" err="1" smtClean="0"/>
              <a:t>Opdahl</a:t>
            </a:r>
            <a:r>
              <a:rPr lang="en-US" sz="2000" dirty="0" smtClean="0"/>
              <a:t>, Gary </a:t>
            </a:r>
            <a:r>
              <a:rPr lang="en-US" sz="2000" dirty="0" err="1" smtClean="0"/>
              <a:t>Taubes</a:t>
            </a:r>
            <a:r>
              <a:rPr lang="en-US" sz="2000" dirty="0" smtClean="0"/>
              <a:t>, Dr. Tracey Green,   Robb Wolf, Dr. Thomas Dayspring, Dr. Tara </a:t>
            </a:r>
            <a:r>
              <a:rPr lang="en-US" sz="2000" dirty="0" err="1" smtClean="0"/>
              <a:t>Dall</a:t>
            </a:r>
            <a:r>
              <a:rPr lang="en-US" sz="2000" dirty="0" smtClean="0"/>
              <a:t> and Dr. William Cromwell) </a:t>
            </a:r>
            <a:r>
              <a:rPr lang="en-US" sz="1400" dirty="0" smtClean="0"/>
              <a:t> </a:t>
            </a:r>
          </a:p>
          <a:p>
            <a:pPr eaLnBrk="1" hangingPunct="1">
              <a:lnSpc>
                <a:spcPct val="80000"/>
              </a:lnSpc>
              <a:buFont typeface="Wingdings" pitchFamily="2" charset="2"/>
              <a:buNone/>
            </a:pPr>
            <a:endParaRPr lang="en-US" sz="1400" dirty="0"/>
          </a:p>
          <a:p>
            <a:pPr marL="457200" indent="-457200" eaLnBrk="1" hangingPunct="1">
              <a:lnSpc>
                <a:spcPct val="80000"/>
              </a:lnSpc>
              <a:buFont typeface="Wingdings" pitchFamily="2" charset="2"/>
              <a:buAutoNum type="arabicPeriod" startAt="4"/>
            </a:pPr>
            <a:r>
              <a:rPr lang="en-US" sz="2000" dirty="0" smtClean="0"/>
              <a:t>Possible medications, such as Statins or Metformin (Dr. Scott Hall, Dr. Grant </a:t>
            </a:r>
          </a:p>
          <a:p>
            <a:pPr marL="0" indent="0" eaLnBrk="1" hangingPunct="1">
              <a:lnSpc>
                <a:spcPct val="80000"/>
              </a:lnSpc>
              <a:buNone/>
            </a:pPr>
            <a:r>
              <a:rPr lang="en-US" sz="2000" dirty="0" smtClean="0"/>
              <a:t>        Anderson, Dr. Tara </a:t>
            </a:r>
            <a:r>
              <a:rPr lang="en-US" sz="2000" dirty="0" err="1" smtClean="0"/>
              <a:t>Dall</a:t>
            </a:r>
            <a:r>
              <a:rPr lang="en-US" sz="2000" dirty="0" smtClean="0"/>
              <a:t>, Dr. Thomas Dayspring, Dr. William Cromwell and </a:t>
            </a:r>
          </a:p>
          <a:p>
            <a:pPr marL="0" indent="0" eaLnBrk="1" hangingPunct="1">
              <a:lnSpc>
                <a:spcPct val="80000"/>
              </a:lnSpc>
              <a:buNone/>
            </a:pPr>
            <a:r>
              <a:rPr lang="en-US" sz="2000" dirty="0"/>
              <a:t> </a:t>
            </a:r>
            <a:r>
              <a:rPr lang="en-US" sz="2000" dirty="0" smtClean="0"/>
              <a:t>       many, many others)</a:t>
            </a:r>
          </a:p>
          <a:p>
            <a:pPr eaLnBrk="1" hangingPunct="1">
              <a:lnSpc>
                <a:spcPct val="80000"/>
              </a:lnSpc>
            </a:pPr>
            <a:endParaRPr lang="en-US" sz="2000" dirty="0" smtClean="0"/>
          </a:p>
          <a:p>
            <a:pPr algn="ctr" eaLnBrk="1" hangingPunct="1">
              <a:lnSpc>
                <a:spcPct val="80000"/>
              </a:lnSpc>
              <a:buFont typeface="Wingdings" pitchFamily="2" charset="2"/>
              <a:buNone/>
            </a:pPr>
            <a:r>
              <a:rPr lang="en-US" sz="2000" b="1" dirty="0" smtClean="0"/>
              <a:t>TREAT TO AN LDL-P OF 1000</a:t>
            </a:r>
            <a:endParaRPr lang="en-US" sz="2000" dirty="0" smtClean="0"/>
          </a:p>
          <a:p>
            <a:pPr algn="ctr" eaLnBrk="1" hangingPunct="1">
              <a:lnSpc>
                <a:spcPct val="80000"/>
              </a:lnSpc>
              <a:buFont typeface="Wingdings" pitchFamily="2" charset="2"/>
              <a:buNone/>
            </a:pPr>
            <a:r>
              <a:rPr lang="en-US" sz="1400" dirty="0" smtClean="0"/>
              <a:t>(Do whatever it takes</a:t>
            </a:r>
            <a:r>
              <a:rPr lang="en-US" sz="900" b="1" dirty="0" smtClean="0"/>
              <a:t>!)   (William Cromwell)</a:t>
            </a:r>
            <a:endParaRPr lang="en-US" sz="900" dirty="0" smtClean="0"/>
          </a:p>
          <a:p>
            <a:pPr eaLnBrk="1" hangingPunct="1">
              <a:lnSpc>
                <a:spcPct val="80000"/>
              </a:lnSpc>
            </a:pPr>
            <a:endParaRPr lang="en-US" sz="20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152398"/>
            <a:ext cx="3733800" cy="1205089"/>
          </a:xfrm>
          <a:prstGeom prst="rect">
            <a:avLst/>
          </a:prstGeom>
        </p:spPr>
      </p:pic>
      <p:sp>
        <p:nvSpPr>
          <p:cNvPr id="5" name="Rectangle 4"/>
          <p:cNvSpPr/>
          <p:nvPr/>
        </p:nvSpPr>
        <p:spPr>
          <a:xfrm>
            <a:off x="762000" y="6516216"/>
            <a:ext cx="7861300" cy="230832"/>
          </a:xfrm>
          <a:prstGeom prst="rect">
            <a:avLst/>
          </a:prstGeom>
        </p:spPr>
        <p:txBody>
          <a:bodyPr wrap="square">
            <a:spAutoFit/>
          </a:bodyPr>
          <a:lstStyle/>
          <a:p>
            <a:pPr lvl="0"/>
            <a:r>
              <a:rPr lang="en-US" sz="900" dirty="0">
                <a:solidFill>
                  <a:schemeClr val="accent2">
                    <a:lumMod val="50000"/>
                  </a:schemeClr>
                </a:solidFill>
                <a:latin typeface="Arial" charset="0"/>
              </a:rPr>
              <a:t>All slides subject to copyright 2002-2012, </a:t>
            </a:r>
            <a:r>
              <a:rPr lang="en-US" sz="900" dirty="0" err="1">
                <a:solidFill>
                  <a:schemeClr val="accent2">
                    <a:lumMod val="50000"/>
                  </a:schemeClr>
                </a:solidFill>
                <a:latin typeface="Arial" charset="0"/>
              </a:rPr>
              <a:t>SpecialtyHealth</a:t>
            </a:r>
            <a:r>
              <a:rPr lang="en-US" sz="900" dirty="0">
                <a:solidFill>
                  <a:schemeClr val="accent2">
                    <a:lumMod val="50000"/>
                  </a:schemeClr>
                </a:solidFill>
                <a:latin typeface="Arial" charset="0"/>
              </a:rPr>
              <a:t>, Inc. All rights reserved. Reproduction forbidden without permission. www.specialtyhealth.com</a:t>
            </a:r>
            <a:endParaRPr lang="en-US" sz="900" dirty="0">
              <a:solidFill>
                <a:schemeClr val="accent2">
                  <a:lumMod val="50000"/>
                </a:schemeClr>
              </a:solidFill>
            </a:endParaRPr>
          </a:p>
        </p:txBody>
      </p:sp>
    </p:spTree>
    <p:extLst>
      <p:ext uri="{BB962C8B-B14F-4D97-AF65-F5344CB8AC3E}">
        <p14:creationId xmlns:p14="http://schemas.microsoft.com/office/powerpoint/2010/main" val="25715902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72200" y="381000"/>
            <a:ext cx="2438400" cy="3251200"/>
          </a:xfrm>
        </p:spPr>
      </p:pic>
      <p:sp>
        <p:nvSpPr>
          <p:cNvPr id="5" name="Rectangle 4"/>
          <p:cNvSpPr/>
          <p:nvPr/>
        </p:nvSpPr>
        <p:spPr>
          <a:xfrm>
            <a:off x="762000" y="1019110"/>
            <a:ext cx="4572000" cy="2751522"/>
          </a:xfrm>
          <a:prstGeom prst="rect">
            <a:avLst/>
          </a:prstGeom>
        </p:spPr>
        <p:txBody>
          <a:bodyPr>
            <a:spAutoFit/>
          </a:bodyPr>
          <a:lstStyle/>
          <a:p>
            <a:pPr>
              <a:lnSpc>
                <a:spcPct val="80000"/>
              </a:lnSpc>
            </a:pPr>
            <a:r>
              <a:rPr lang="en-US" dirty="0"/>
              <a:t>“Due to a combination of genetics and lifestyle, many of us are insulin resistant.  That is, certain cells in our body don’t respond efficiently to insulin’s call to accept glucose from the blood.  Our pancreas then pumps out extra insulin to correct this problem.  Ironically, in doing so it lays the groundwork for another, equally dangerous problem: (Metabolic Syndrome), which is caused by the combination  of  insulin resistance plus compensatory </a:t>
            </a:r>
            <a:r>
              <a:rPr lang="en-US" dirty="0" err="1" smtClean="0"/>
              <a:t>hyperinsulinemia</a:t>
            </a:r>
            <a:r>
              <a:rPr lang="en-US" dirty="0" smtClean="0"/>
              <a:t>.” </a:t>
            </a:r>
            <a:endParaRPr lang="en-US" dirty="0"/>
          </a:p>
          <a:p>
            <a:pPr>
              <a:lnSpc>
                <a:spcPct val="80000"/>
              </a:lnSpc>
            </a:pPr>
            <a:endParaRPr lang="en-US" dirty="0"/>
          </a:p>
        </p:txBody>
      </p:sp>
      <p:sp>
        <p:nvSpPr>
          <p:cNvPr id="7" name="Rectangle 6"/>
          <p:cNvSpPr/>
          <p:nvPr/>
        </p:nvSpPr>
        <p:spPr>
          <a:xfrm>
            <a:off x="609600" y="188113"/>
            <a:ext cx="4572000" cy="830997"/>
          </a:xfrm>
          <a:prstGeom prst="rect">
            <a:avLst/>
          </a:prstGeom>
        </p:spPr>
        <p:txBody>
          <a:bodyPr>
            <a:spAutoFit/>
          </a:bodyPr>
          <a:lstStyle/>
          <a:p>
            <a:r>
              <a:rPr lang="en-US" sz="2400" b="1" dirty="0" smtClean="0"/>
              <a:t>Insulin Resistance as described by     	Dr. Gerald Reaven </a:t>
            </a:r>
            <a:endParaRPr lang="en-US" sz="2400" b="1" dirty="0"/>
          </a:p>
        </p:txBody>
      </p:sp>
      <p:sp>
        <p:nvSpPr>
          <p:cNvPr id="9" name="Rectangle 8"/>
          <p:cNvSpPr/>
          <p:nvPr/>
        </p:nvSpPr>
        <p:spPr>
          <a:xfrm>
            <a:off x="4038600" y="4011238"/>
            <a:ext cx="4572000" cy="2086725"/>
          </a:xfrm>
          <a:prstGeom prst="rect">
            <a:avLst/>
          </a:prstGeom>
        </p:spPr>
        <p:txBody>
          <a:bodyPr>
            <a:spAutoFit/>
          </a:bodyPr>
          <a:lstStyle/>
          <a:p>
            <a:pPr>
              <a:lnSpc>
                <a:spcPct val="80000"/>
              </a:lnSpc>
            </a:pPr>
            <a:r>
              <a:rPr lang="en-US" dirty="0" smtClean="0"/>
              <a:t>“The cluster of problems that make up (Metabolic Syndrome)-including elevated triglycerides, low HDL cholesterol and smaller, denser LDL particles-encourages damage to the coronary arteries that can trigger a heart attack.  </a:t>
            </a:r>
            <a:r>
              <a:rPr lang="en-US" b="1" dirty="0" smtClean="0"/>
              <a:t>The best way to solve this problem is to attack it at the root that is, to keep</a:t>
            </a:r>
            <a:r>
              <a:rPr lang="en-US" dirty="0" smtClean="0"/>
              <a:t> </a:t>
            </a:r>
            <a:r>
              <a:rPr lang="en-US" b="1" dirty="0" smtClean="0"/>
              <a:t>insulin levels under control</a:t>
            </a:r>
            <a:r>
              <a:rPr lang="en-US" dirty="0" smtClean="0"/>
              <a:t>.” 				      </a:t>
            </a:r>
            <a:r>
              <a:rPr lang="en-US" sz="1000" b="1" u="sng" dirty="0" smtClean="0"/>
              <a:t>Syndrome X, The Silent Killer</a:t>
            </a:r>
            <a:r>
              <a:rPr lang="en-US" sz="1000" dirty="0" smtClean="0"/>
              <a:t>, Pg. 167</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679825"/>
            <a:ext cx="3130550" cy="2749550"/>
          </a:xfrm>
          <a:prstGeom prst="rect">
            <a:avLst/>
          </a:prstGeom>
        </p:spPr>
      </p:pic>
      <p:sp>
        <p:nvSpPr>
          <p:cNvPr id="3" name="Rectangle 2"/>
          <p:cNvSpPr/>
          <p:nvPr/>
        </p:nvSpPr>
        <p:spPr>
          <a:xfrm>
            <a:off x="762000" y="6427219"/>
            <a:ext cx="6248400" cy="261610"/>
          </a:xfrm>
          <a:prstGeom prst="rect">
            <a:avLst/>
          </a:prstGeom>
        </p:spPr>
        <p:txBody>
          <a:bodyPr wrap="square">
            <a:spAutoFit/>
          </a:bodyPr>
          <a:lstStyle/>
          <a:p>
            <a:r>
              <a:rPr lang="en-US" sz="1100" dirty="0"/>
              <a:t>Order book at: </a:t>
            </a:r>
            <a:r>
              <a:rPr lang="en-US" sz="1100" u="sng" dirty="0">
                <a:hlinkClick r:id="rId4"/>
              </a:rPr>
              <a:t>http://books.simonandschuster.com/Syndrome-X/Gerald-Reaven-M-D/9780684868639</a:t>
            </a:r>
            <a:endParaRPr lang="en-US" sz="11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7609" y="6373571"/>
            <a:ext cx="1888761" cy="609600"/>
          </a:xfrm>
          <a:prstGeom prst="rect">
            <a:avLst/>
          </a:prstGeom>
        </p:spPr>
      </p:pic>
    </p:spTree>
    <p:extLst>
      <p:ext uri="{BB962C8B-B14F-4D97-AF65-F5344CB8AC3E}">
        <p14:creationId xmlns:p14="http://schemas.microsoft.com/office/powerpoint/2010/main" val="2154841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6847" y="1980424"/>
            <a:ext cx="1839602" cy="2667000"/>
          </a:xfrm>
        </p:spPr>
      </p:pic>
      <p:sp>
        <p:nvSpPr>
          <p:cNvPr id="6" name="Rectangle 5"/>
          <p:cNvSpPr/>
          <p:nvPr/>
        </p:nvSpPr>
        <p:spPr>
          <a:xfrm>
            <a:off x="3300412" y="775526"/>
            <a:ext cx="4572000" cy="646331"/>
          </a:xfrm>
          <a:prstGeom prst="rect">
            <a:avLst/>
          </a:prstGeom>
        </p:spPr>
        <p:txBody>
          <a:bodyPr>
            <a:spAutoFit/>
          </a:bodyPr>
          <a:lstStyle/>
          <a:p>
            <a:r>
              <a:rPr lang="en-US" b="1" dirty="0" smtClean="0"/>
              <a:t>Gary </a:t>
            </a:r>
            <a:r>
              <a:rPr lang="en-US" b="1" dirty="0" err="1" smtClean="0"/>
              <a:t>Taubes</a:t>
            </a:r>
            <a:r>
              <a:rPr lang="en-US" b="1" dirty="0" smtClean="0"/>
              <a:t> - Newsweek: </a:t>
            </a:r>
            <a:r>
              <a:rPr lang="en-US" b="1" i="1" u="sng" dirty="0" smtClean="0"/>
              <a:t>Why the Campaign to Stop America's Obesity Crisis Keeps Failing </a:t>
            </a:r>
            <a:endParaRPr lang="en-US" b="1" i="1" u="sng" dirty="0"/>
          </a:p>
        </p:txBody>
      </p:sp>
      <p:sp>
        <p:nvSpPr>
          <p:cNvPr id="7" name="Rectangle 6"/>
          <p:cNvSpPr/>
          <p:nvPr/>
        </p:nvSpPr>
        <p:spPr>
          <a:xfrm>
            <a:off x="2286000" y="1980424"/>
            <a:ext cx="6843712" cy="5016758"/>
          </a:xfrm>
          <a:prstGeom prst="rect">
            <a:avLst/>
          </a:prstGeom>
        </p:spPr>
        <p:txBody>
          <a:bodyPr wrap="square">
            <a:spAutoFit/>
          </a:bodyPr>
          <a:lstStyle/>
          <a:p>
            <a:pPr marL="342900" indent="-342900">
              <a:buAutoNum type="arabicPeriod"/>
            </a:pPr>
            <a:r>
              <a:rPr lang="en-US" sz="1300" dirty="0" smtClean="0"/>
              <a:t>Sugars are fattening!  “The biology suggests that they are literally fattening –                          </a:t>
            </a:r>
            <a:r>
              <a:rPr lang="en-US" sz="1300" b="1" dirty="0" smtClean="0"/>
              <a:t>they make us fa</a:t>
            </a:r>
            <a:r>
              <a:rPr lang="en-US" sz="1300" dirty="0" smtClean="0"/>
              <a:t>t, while other foods (fats, proteins, and green leafy vegetables)  don’t</a:t>
            </a:r>
          </a:p>
          <a:p>
            <a:r>
              <a:rPr lang="en-US" sz="1300" dirty="0" smtClean="0"/>
              <a:t>         (pg. 34)</a:t>
            </a:r>
          </a:p>
          <a:p>
            <a:pPr marL="342900" indent="-342900">
              <a:buAutoNum type="arabicPeriod"/>
            </a:pPr>
            <a:endParaRPr lang="en-US" sz="1300" dirty="0"/>
          </a:p>
          <a:p>
            <a:pPr marL="228600" indent="-228600">
              <a:buAutoNum type="arabicPeriod" startAt="2"/>
            </a:pPr>
            <a:r>
              <a:rPr lang="en-US" sz="1300" dirty="0" smtClean="0"/>
              <a:t>   Left  unsaid is the fact that sucrose and high fructose corn syrup have a unique chemical  </a:t>
            </a:r>
          </a:p>
          <a:p>
            <a:r>
              <a:rPr lang="en-US" sz="1300" dirty="0"/>
              <a:t> </a:t>
            </a:r>
            <a:r>
              <a:rPr lang="en-US" sz="1300" dirty="0" smtClean="0"/>
              <a:t>        composition, a near 50-50 combination of two different carbohydrates, glucose and</a:t>
            </a:r>
          </a:p>
          <a:p>
            <a:r>
              <a:rPr lang="en-US" sz="1300" dirty="0"/>
              <a:t> </a:t>
            </a:r>
            <a:r>
              <a:rPr lang="en-US" sz="1300" dirty="0" smtClean="0"/>
              <a:t>        fructose.  And while glucose is metabolized by virtually every  cell in the body, the fructose</a:t>
            </a:r>
          </a:p>
          <a:p>
            <a:r>
              <a:rPr lang="en-US" sz="1300" dirty="0"/>
              <a:t> </a:t>
            </a:r>
            <a:r>
              <a:rPr lang="en-US" sz="1300" dirty="0" smtClean="0"/>
              <a:t>        (also found in fruit, but  in much loser concentrations) is metabolized mostly by liver cells. </a:t>
            </a:r>
          </a:p>
          <a:p>
            <a:endParaRPr lang="en-US" sz="1300" dirty="0" smtClean="0"/>
          </a:p>
          <a:p>
            <a:r>
              <a:rPr lang="en-US" sz="1300" dirty="0"/>
              <a:t> </a:t>
            </a:r>
            <a:r>
              <a:rPr lang="en-US" sz="1300" dirty="0" smtClean="0"/>
              <a:t>        Some of the fructose is  converted into fat, the accumulates in the liver cells, which become </a:t>
            </a:r>
          </a:p>
          <a:p>
            <a:r>
              <a:rPr lang="en-US" sz="1300" dirty="0"/>
              <a:t> </a:t>
            </a:r>
            <a:r>
              <a:rPr lang="en-US" sz="1300" dirty="0" smtClean="0"/>
              <a:t>        resistant to the action of insulin, and so more insulin is secreted to compensate.  The end</a:t>
            </a:r>
          </a:p>
          <a:p>
            <a:r>
              <a:rPr lang="en-US" sz="1300" dirty="0"/>
              <a:t> </a:t>
            </a:r>
            <a:r>
              <a:rPr lang="en-US" sz="1300" dirty="0" smtClean="0"/>
              <a:t>        results are elevated levels of insulin, which is the hallmark of </a:t>
            </a:r>
            <a:r>
              <a:rPr lang="en-US" sz="1300" b="1" dirty="0" smtClean="0"/>
              <a:t>“insulin  resistance” </a:t>
            </a:r>
            <a:r>
              <a:rPr lang="en-US" sz="1300" dirty="0" smtClean="0"/>
              <a:t>and the</a:t>
            </a:r>
          </a:p>
          <a:p>
            <a:r>
              <a:rPr lang="en-US" sz="1300" dirty="0"/>
              <a:t> </a:t>
            </a:r>
            <a:r>
              <a:rPr lang="en-US" sz="1300" dirty="0" smtClean="0"/>
              <a:t>        steady accumulation of fat in our fat tissue – a few tens of calories worth per day, leading to</a:t>
            </a:r>
          </a:p>
          <a:p>
            <a:r>
              <a:rPr lang="en-US" sz="1300" dirty="0"/>
              <a:t> </a:t>
            </a:r>
            <a:r>
              <a:rPr lang="en-US" sz="1300" dirty="0" smtClean="0"/>
              <a:t>        pounds per year,  and obesity over the course of a few decades.  (pg. 35)</a:t>
            </a:r>
          </a:p>
          <a:p>
            <a:pPr marL="342900" indent="-342900">
              <a:buAutoNum type="arabicPeriod"/>
            </a:pPr>
            <a:endParaRPr lang="en-US" sz="1300" dirty="0"/>
          </a:p>
          <a:p>
            <a:pPr marL="228600" indent="-228600">
              <a:buAutoNum type="arabicPeriod" startAt="3"/>
            </a:pPr>
            <a:r>
              <a:rPr lang="en-US" sz="1300" dirty="0" smtClean="0"/>
              <a:t>    The latest clinical trials suggest that all of us would benefit from </a:t>
            </a:r>
            <a:r>
              <a:rPr lang="en-US" sz="1300" b="1" dirty="0" smtClean="0"/>
              <a:t>fewer (if any) sugars </a:t>
            </a:r>
            <a:r>
              <a:rPr lang="en-US" sz="1300" dirty="0" smtClean="0"/>
              <a:t>and </a:t>
            </a:r>
          </a:p>
          <a:p>
            <a:r>
              <a:rPr lang="en-US" sz="1300" dirty="0" smtClean="0"/>
              <a:t>          fewer refined grains (bread, pasta) and starchy vegetables (potatoes) (pg. 36)</a:t>
            </a:r>
          </a:p>
          <a:p>
            <a:endParaRPr lang="en-US" sz="1300" dirty="0"/>
          </a:p>
          <a:p>
            <a:endParaRPr lang="en-US" sz="1300" dirty="0" smtClean="0"/>
          </a:p>
          <a:p>
            <a:endParaRPr lang="en-US" sz="1300" dirty="0"/>
          </a:p>
          <a:p>
            <a:endParaRPr lang="en-US" sz="1200" dirty="0" smtClean="0"/>
          </a:p>
          <a:p>
            <a:endParaRPr lang="en-US" sz="1200" dirty="0"/>
          </a:p>
          <a:p>
            <a:endParaRPr lang="en-US" sz="1200" dirty="0" smtClean="0"/>
          </a:p>
          <a:p>
            <a:endParaRPr lang="en-US" sz="1200" dirty="0"/>
          </a:p>
          <a:p>
            <a:endParaRPr lang="en-US" sz="1200" dirty="0"/>
          </a:p>
        </p:txBody>
      </p:sp>
      <p:sp>
        <p:nvSpPr>
          <p:cNvPr id="2" name="Rectangle 1"/>
          <p:cNvSpPr/>
          <p:nvPr/>
        </p:nvSpPr>
        <p:spPr>
          <a:xfrm>
            <a:off x="2043112" y="6604084"/>
            <a:ext cx="7086600" cy="507831"/>
          </a:xfrm>
          <a:prstGeom prst="rect">
            <a:avLst/>
          </a:prstGeom>
        </p:spPr>
        <p:txBody>
          <a:bodyPr wrap="square">
            <a:spAutoFit/>
          </a:bodyPr>
          <a:lstStyle/>
          <a:p>
            <a:r>
              <a:rPr lang="en-US" sz="900" dirty="0"/>
              <a:t>Order magazine at: </a:t>
            </a:r>
            <a:r>
              <a:rPr lang="en-US" sz="900" u="sng" dirty="0"/>
              <a:t>http://www.thedailybeast.com/newsweek/2012/05/06/why-the-campaign-to-stop-america-s-obesity-crisis-keeps-failing.html</a:t>
            </a:r>
            <a:endParaRPr lang="en-US" sz="900" dirty="0"/>
          </a:p>
          <a:p>
            <a:r>
              <a:rPr lang="en-US" dirty="0"/>
              <a:t>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2803161" cy="904724"/>
          </a:xfrm>
          <a:prstGeom prst="rect">
            <a:avLst/>
          </a:prstGeom>
        </p:spPr>
      </p:pic>
      <p:sp>
        <p:nvSpPr>
          <p:cNvPr id="3" name="TextBox 2"/>
          <p:cNvSpPr txBox="1"/>
          <p:nvPr/>
        </p:nvSpPr>
        <p:spPr>
          <a:xfrm>
            <a:off x="3321194" y="1447800"/>
            <a:ext cx="4038600" cy="369332"/>
          </a:xfrm>
          <a:prstGeom prst="rect">
            <a:avLst/>
          </a:prstGeom>
          <a:noFill/>
        </p:spPr>
        <p:txBody>
          <a:bodyPr wrap="square" rtlCol="0">
            <a:spAutoFit/>
          </a:bodyPr>
          <a:lstStyle/>
          <a:p>
            <a:r>
              <a:rPr lang="en-US" dirty="0" smtClean="0"/>
              <a:t>The Message </a:t>
            </a:r>
            <a:r>
              <a:rPr lang="en-US" dirty="0"/>
              <a:t>I</a:t>
            </a:r>
            <a:r>
              <a:rPr lang="en-US" dirty="0" smtClean="0"/>
              <a:t>s </a:t>
            </a:r>
            <a:r>
              <a:rPr lang="en-US" dirty="0"/>
              <a:t>W</a:t>
            </a:r>
            <a:r>
              <a:rPr lang="en-US" dirty="0" smtClean="0"/>
              <a:t>rong – It’s </a:t>
            </a:r>
            <a:r>
              <a:rPr lang="en-US" dirty="0"/>
              <a:t>T</a:t>
            </a:r>
            <a:r>
              <a:rPr lang="en-US" dirty="0" smtClean="0"/>
              <a:t>he </a:t>
            </a:r>
            <a:r>
              <a:rPr lang="en-US" dirty="0"/>
              <a:t>S</a:t>
            </a:r>
            <a:r>
              <a:rPr lang="en-US" dirty="0" smtClean="0"/>
              <a:t>ugars!!</a:t>
            </a:r>
            <a:endParaRPr lang="en-US" dirty="0"/>
          </a:p>
        </p:txBody>
      </p:sp>
    </p:spTree>
    <p:extLst>
      <p:ext uri="{BB962C8B-B14F-4D97-AF65-F5344CB8AC3E}">
        <p14:creationId xmlns:p14="http://schemas.microsoft.com/office/powerpoint/2010/main" val="23612387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5200" y="155574"/>
            <a:ext cx="5334000" cy="6684963"/>
          </a:xfrm>
        </p:spPr>
        <p:txBody>
          <a:bodyPr>
            <a:normAutofit fontScale="70000" lnSpcReduction="20000"/>
          </a:bodyPr>
          <a:lstStyle/>
          <a:p>
            <a:pPr marL="0" indent="0">
              <a:buNone/>
            </a:pPr>
            <a:r>
              <a:rPr lang="en-US" dirty="0" smtClean="0"/>
              <a:t>“I cannot recommend more highly that you pick up Gary </a:t>
            </a:r>
            <a:r>
              <a:rPr lang="en-US" dirty="0" err="1" smtClean="0"/>
              <a:t>Taubes</a:t>
            </a:r>
            <a:r>
              <a:rPr lang="en-US" dirty="0" smtClean="0"/>
              <a:t> new book </a:t>
            </a:r>
            <a:r>
              <a:rPr lang="en-US" i="1" dirty="0" smtClean="0"/>
              <a:t>Why We Get Fat</a:t>
            </a:r>
            <a:r>
              <a:rPr lang="en-US" dirty="0" smtClean="0"/>
              <a:t> </a:t>
            </a:r>
            <a:r>
              <a:rPr lang="en-US" i="1" dirty="0" smtClean="0"/>
              <a:t>and What to do About It  </a:t>
            </a:r>
            <a:r>
              <a:rPr lang="en-US" dirty="0" smtClean="0"/>
              <a:t>(A.A. </a:t>
            </a:r>
            <a:r>
              <a:rPr lang="en-US" dirty="0" err="1" smtClean="0"/>
              <a:t>Knoph</a:t>
            </a:r>
            <a:r>
              <a:rPr lang="en-US" dirty="0" smtClean="0"/>
              <a:t> NY 1011).  This book which refutes virtually everything we have been taught about calories and weight gain and makes the case that at least Insulin Resistant humans better start eating a lot more fat while avoiding </a:t>
            </a:r>
            <a:r>
              <a:rPr lang="en-US" b="1" dirty="0" smtClean="0"/>
              <a:t>carbs</a:t>
            </a:r>
            <a:r>
              <a:rPr lang="en-US" dirty="0" smtClean="0"/>
              <a:t>. It’s time to turn the food pyramid upside down. This is a book that you will not be able to put down and you will shake your head at how </a:t>
            </a:r>
            <a:r>
              <a:rPr lang="en-US" sz="3600" b="1" i="1" dirty="0" smtClean="0"/>
              <a:t>duped</a:t>
            </a:r>
            <a:r>
              <a:rPr lang="en-US" dirty="0" smtClean="0"/>
              <a:t> we have been.  It’s a similar situation to how much effort has been wasted </a:t>
            </a:r>
            <a:r>
              <a:rPr lang="en-US" sz="2900" dirty="0" smtClean="0"/>
              <a:t>chasing cholesterol </a:t>
            </a:r>
            <a:r>
              <a:rPr lang="en-US" dirty="0" smtClean="0"/>
              <a:t>values while ignoring what really matters the </a:t>
            </a:r>
            <a:r>
              <a:rPr lang="en-US" b="1" dirty="0" smtClean="0"/>
              <a:t>particles</a:t>
            </a:r>
            <a:r>
              <a:rPr lang="en-US" dirty="0" smtClean="0"/>
              <a:t> carrying the cholesterol. The National Lipid Association definitely needs to invite Mr. </a:t>
            </a:r>
            <a:r>
              <a:rPr lang="en-US" dirty="0" err="1" smtClean="0"/>
              <a:t>Taubes</a:t>
            </a:r>
            <a:r>
              <a:rPr lang="en-US" dirty="0" smtClean="0"/>
              <a:t> as a featured speaker at next year’s annual meeting.“</a:t>
            </a:r>
            <a:br>
              <a:rPr lang="en-US" dirty="0" smtClean="0"/>
            </a:br>
            <a:r>
              <a:rPr lang="en-US" sz="3600" dirty="0" smtClean="0"/>
              <a:t>                               </a:t>
            </a:r>
            <a:r>
              <a:rPr lang="en-US" sz="2900" dirty="0" smtClean="0">
                <a:latin typeface="Arial" pitchFamily="34" charset="0"/>
                <a:cs typeface="Arial" pitchFamily="34" charset="0"/>
              </a:rPr>
              <a:t>Thomas Dayspring, M.D. 		 </a:t>
            </a:r>
            <a:r>
              <a:rPr lang="en-US" sz="2900" dirty="0">
                <a:latin typeface="Arial" pitchFamily="34" charset="0"/>
                <a:cs typeface="Arial" pitchFamily="34" charset="0"/>
              </a:rPr>
              <a:t> </a:t>
            </a:r>
            <a:r>
              <a:rPr lang="en-US" sz="2900" dirty="0" smtClean="0">
                <a:latin typeface="Arial" pitchFamily="34" charset="0"/>
                <a:cs typeface="Arial" pitchFamily="34" charset="0"/>
              </a:rPr>
              <a:t>    September 2011</a:t>
            </a:r>
          </a:p>
          <a:p>
            <a:endParaRPr lang="en-US" dirty="0"/>
          </a:p>
        </p:txBody>
      </p:sp>
      <p:sp>
        <p:nvSpPr>
          <p:cNvPr id="4" name="AutoShape 2" descr="data:image/jpeg;base64,/9j/4AAQSkZJRgABAQAAAQABAAD/4QBgRXhpZgAASUkqAAgAAAACADEBAgAHAAAAJgAAAGmHBAABAAAALgAAAAAAAABQaWNhc2EAAAMAAJAHAAQAAAAwMjIwAqAEAAEAAABWAAAAA6AEAAEAAABWAAAAAAAAAP/bAIQAAwICCAgKDgoKCAgLCAgNCggNCAgKCQoICAgICwgICAgICggICAoICAgICAgICggKCAgKCwoNCgsNCggNCAgJCAEDBAQGBQYKBgYKDw0MDhAODg4PDw0PDw0PDQ0QDwwODA0NDQ8NDQwMDAwMDQ0MDAwMDQwMDA0MDA0NDAwMDAwN/8AAEQgAVgBWAwERAAIRAQMRAf/EAB0AAAEEAwEBAAAAAAAAAAAAAAkCBAUGAQMHAAj/xAA9EAACAQIDBQMICAYDAQAAAAABAgMAEQQSIQUGEyIxB0FRMjRxcnOBsbIUIzNCUlNhkSRDYmOhs4LR4RX/xAAcAQAABwEBAAAAAAAAAAAAAAABAgMEBQYHCAD/xAA4EQABAwIDBQUGBgEFAAAAAAABAAIDBBEFITEGEkFRcRMiMmGxFDRCUnKBIzNikaHwJAcVgsHR/9oADAMBAAIRAxEAPwAqNAF5VXtT8xn9jJ8ppGfwO6KUwr3qL6ghXYTgZBfiZrdxXLm5bf4zd3hWbkXXabjUuILCLdUtfo9/5lrjQlScuY36r+CwP9dq9ZA907BZ5F+qROsNuUvfW2fL0zcl7afZ9dDzUO4jN7cN3bjPPVbnOG7jL+63PTQcnrWr27bNItdO42uOSwiwf3B08CLXb+j8OW3vr1gULhVsPdKwiQW1Ml++3XyNfuj+bbvolmBK3qXjNY2CPro/axem3ETrR2MaZgRzCNiDnPo5Gv8Akd6FFv2W3Ivqr8BWmN0suG58pCPMp3Rkik0AXlVe1PzGf2MnymkJ/A7opXCfeovqCEVMhW6obPLlIbw05vdy/wCaz5gBXYdVdjtxnHNa8RaRJJLfcsPSFZjbwId7elaK4WKG4kjL3agWTmaEllDIAoLDqe5Tb97UdeAzZ9gsYfADNlI5Y+Yam5L+P6L3UR2iPTwD2hzL6Zq47ubptiNS6xx3txJDa5/Co+8R40/paIy6qGx/amPCmlos48lacd2ZYZVuuMS/dxMuUnw01tUnJgXd3rrNqb/U6Rz+9EAOfFVPB7MeHERo4seJCbjoymRLMp71PdUHJTGCYX5ha+7EGYjh0k0Z+B3oUWXZvkL6q/AVoTDcLiuY989SnVHSSRQhB8Sqvan5jP7KT5TTebwHopfCPfIrfMEH6feNojI0qJkgQSKUBLsr8oAB7yVyWA/XvqjCn3z3PuutJsWED3GrYMhkRqUiXajyOyRrCYREMQWYNqZjIQpCnXOyNIT3Cw+8KM2AA2drom02JSPBMDG7hZv3PE8kvdXarYgI7LAVKLIDE2YxO2UiNuZuazNqQL2NJzsbHpf9k9w6qdUytDmNtug3bnYqxJhlBJAAY9T4/H4UwD+KtYiY1xfYXtrxK7JMpiw0HDViAjE5c55mVeYmNGN73OoHfWjUEf4G8uNNpJJqmvkMhtYm3RRmHjlOh4wABN8s91tmt5UIGrBSe/KbgG4u5ju8WKqLG6i+acb8YQBsIxA4meJTa/TMh7wCQvTUC3gKruMNHaxjzW4bCyzupalpPd3HehRKNnDkX1V+AqxMFmrFJs5HdSndGSSRQhB8Sqvan5jP7KT5TTafwO6FTGDe+xfUEHTe5MOjQyzYmGJIzrxnVBMAM0a8xAOSSze6qXR9q1vcaXA8QupseipBO2SrmYxvIm1/3TbAS4fBxOWxuFAxJYxSyyIIuCiqkKqS6ZwiBQQrWuxN9b0LxLNIHNacuHFM2vo6Ojla6ePdeTuFzsg06AFad2NvwQIhfaGzjh0QQK0TxoryLl1ZmkYM4Vb2zX1PjS0tPNMSA1xPREwvE6KmAmfUxBtt3uuGZCteyd6MNiCRDiIJWWxKxSRyFQemYIxsD4m1RElPJF42kdVeKTFqCtd2VPK15GZ3SDa/NdQ3R3/yRiB5OGFOkpTijhm942Fww6gAgH9r1YKDEy0dm7RY/tlsbLWSmqpdeQ1UogwsH1i4/D8QdSkSuzX8qyLKxBKm12At17qmn18TB3XBZXFsZiJeInROF/itl+6rm1d7WxeKiaxCLJEFU2B1kS7m1xdrdO6qpWVJlqI7c/8AtdB4Ts7/ALRhszb3JY70KKhswci+qvwFXy+i5Qm8Z6lO6FIpFCEHxKq9qZ/gZ/ZSfKabT+B3QqYwcXrYvqCCnmjGJxHGjhkxIycFMSVCNhgq+SXVxcOXLEA6ZQe6q1FHNuMEZsBmVvNXIyOum9r3XOB7gfpu2HPzVJ2ljIZMNBw44EZNohFV3E0NsjmUhsifwxZlzKunQdTmWTg32SuPAt/lVGsqYp6eN1mgifiO4BY5fT/fNXfYW7uBkWSRhh2lgZs/DFsKsjoAOGjqQFy2tZjZr69aZOfUCYbuQPDirLRYdh9VRz1EwbdpcRu5Nv5KS7Jdg4cYeKdFXiNCsbFLalbm7WAu4ub6io7EJZb9m8HLmrbsjQUzYva4dTkfsus4TY0RQM2IRWIYkaXU3UqurdGRixv94EVFhqslRiFS2S0cZt0TDa2CSNsqOHUaXFuoLA6KxUaKp07mHjRHNspenmfILvFilbB+2i9rF/sSjRfmjqESv90l+h/oUXHZvkL6q/AVpQXDM35jupTmjpFItQhBxVV7VPMZ/ZSfKabTmzHdFL4PlWRH9QQTN/N9AJvo77M45RDMpZo9Y0AzsudlICkjl666A1XKKgdURmTtQDyzW+Y/tDHFWdjJSlzgLh3dzA6kFRm83aJg4sPh5W2cjJihIwTkHDYFFdevebe6lKWkke50e/fdvfoEwxLHaSCmie6mNnWdbLxEaa6p3vJ2iRYW8K7NzRcOKeQKUCD6Qcqg6jNZuXS/W/S5pOPDpJnH8S2aPX7SwUYbTx0xLHNDza3HhmQrZ2YbyLOjqMJ9H4LWMYK6llV83KSLkMCdf83qNxGkML/HdXXZHE21kLo2xGMDP+2XWcI9o1Y4cEAElwVu4Cuqm1yRl0ZtLkqTamLCbKUqXHfIbJZe203IQMPksDrdT5LlmIsTeztIpteyhAbWoH6IaOINlEhlv5ZqH2B9tH7WL/YlFiNpAfMKcrx/iTD9D/QouWzTyL6q/AVpTTouGJTd7upTmlEkk0AXlVO1PzGf2MnymkJ/A7opXCTari+oIHe+O7r4raKCTCYo4UR8HixsUGZsjB8yMDkCqwKk63Ghqv0s0cNMd1/eHktsxvD5MRxtgfGTGAQXB4brbkQeGihu0HdjE4/EspwuKTDYSGSOLIEOeSMFl1YkZJQAmlmay6jrTygq6Zg3i/Nxzy4KvbQYPV4hUOjhhIZG07mYzI0Iz46KQ2riMdLswQtgMQcQpihvlGZljPEEgBs2UKgjI11N9QCaRa6Fk7nB+XBS9QcQfg7In0pMg7t7jT912Dd2YmJC0ZjcopMb2Dg2sQ1reHW5qs1Md5S4m44LZ8DP+PGBHukAXzF/4V22ZgQ0YvilQFXBS98tjyiw1IkWR7EG4u2nQFNjx4Qo2oee2Nor/dLmAYc2IY5iVK5k0zDPmuGIIZtCVNj4kgihkBtZEgLS/tGx5DzTXZGDjDwsHJcyw8vLZbyDwNwbKO7vHjRWZEX5j1Tiasm3J2FmW4/P/iUWDZg5F9VfgK0xtt0dFxpMQXutzKd0KRSa8gCgd+XthZSVUgRucrC6todCDoQe8Gk3C6VieWODm6hfNG5u4ezFRsQojKYhSFgEUKRwK1iysQhZ2VwwDho7KcmW2tNvZor5cRmpl+L1VxJ2hLgbn7L5N372CuHxDxrfhXJQ3OiX8nQ/y9FuP08Rel4hCYZQ0DIrqnZXF48TpGyuFyBY8781bOzbd/A5guLicmdTkmBYRQSP9m7xqVSVASMyyMwI6i1S9Dh7Xt3pNFlm0+11Wyd1PRuDQNcgfVde3p3JwTYJo2wyRsmscwSCB2kFwWCYZmDi4uGKxllI5ZPLMpPQxSMJYNFR8N2qraWqa+V5IJzuvnzd7c55GJZbpGcv6O3UC4scoXXTxFV6moSZcwtl2g2rihoWvpyN538LrPZKuzVm4OPwWFljmB4cjxIJElQElQwAPDkTS2YWfLY2Y1YH09OxwDlkDMSxiRrpoJDYa5ZD/wBTfevdXZGKWLGbLLKqSxB4iJBezoXyiUsM0d+YxMyixQ6gCm1Th1rFo4hWrA9tKpzJIKp1w5jgDYciEQXZg5F9VfgKnhoFjExDnk+ZTyjJNJoUA0UDvzl+iy5iApje7HoBY3J/SknGwJS8EZkeGt1JyQtt9u04OrQYecmAahluUk0KsLNZWSRWyrdWW4BswJqCGJN3rrZJdip4qITAfinUeXFVLYW+CSiP6U+VEZY3Iu0giGQNJlAJLLexGpayyDVsoCeSOcgqMwKoxLCnP3Y3ZgjQ2Xat/d5NlxJnw+LjmDjkjjNzp04lhyaZettRalJasRR7rXJTCtmKvFK0yTggE7zrjn1XLNrds2Jjw9lkDMhAHE6WJsSe82voPCkaLEc7OOSldrtkvZiJacEttawHEKy9hvavhmcQYmYRQzkkOdFWbQNGzHpHJa6t0Dad4FSAqYt64WbuwitlsxjHHS1wVE9oW+6S4pmhf6mJhHGR0ZUuGk9EkmZ/RlHdVXrasmcEaLpzAtngzC2wTDvOad7rwXtwe0iPCTWbEkjEyRIsBduGmaUFQqsSqlc3DGVVBAubljVnjq2yNaCub8RwatpJHtiYcr8OGqLLs3yVPcVX4CpVU11756p3XkVJvXkHkqp2peYz+yk+U0hLkx3RS2Ei9XEP1BCFlzg6OABlbv1UalLZSAG0Um/TXSs+Y+Marr+oiqd64NuS9gcMwPPJcWINvxEDKRy+BkB/4n7tD2oGiJDSTFpEjvP78lryyCx4umVRYk6sCMz+T97UWGg08dBMjXahebBUMkux1hZaxhpLG8oI6e++h8nW3T/uhD426BINpKp292j78lMwSxqBfLcWB07x7qbue6+RVhhYxjGg687J1EVIuLW6e4dOv6G/7Um7PVPwbeA680+2FhV48fKv2sWth+Yn6UvDK8SgDyTDEYYzTyyBovuO9Ci57LWyL6q/AVpLTcC64ZmN5XdSndCkkihCD4lVe1TzGf2Unymm83gPRS+EC9ZHb5gha7O2hCEAaG5AHMCov6eQ3FZ1cXXY81NMSO+tq7Sh/J8OhS1x42iFx7wfRQ3CTFNKSAX5Jqu0Rp9VFp4i9I3UgKAfO5e/+iPyovHydPjXroxoBbxuXl2j/bi8L5dfT16166T9hHzuWBjx+XH6Lf8Avu9woClhSbuYcVt2I954zYC8sWg6D6xOlKxfmjqE2q2kUkufwP8AQot2zfIX1V+ArSguIZvG7qU6o6RX/9k=">
            <a:hlinkClick r:id="rId2"/>
          </p:cNvPr>
          <p:cNvSpPr>
            <a:spLocks noChangeAspect="1" noChangeArrowheads="1"/>
          </p:cNvSpPr>
          <p:nvPr/>
        </p:nvSpPr>
        <p:spPr bwMode="auto">
          <a:xfrm>
            <a:off x="0" y="-388938"/>
            <a:ext cx="819150" cy="81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4QBgRXhpZgAASUkqAAgAAAACADEBAgAHAAAAJgAAAGmHBAABAAAALgAAAAAAAABQaWNhc2EAAAMAAJAHAAQAAAAwMjIwAqAEAAEAAABWAAAAA6AEAAEAAABWAAAAAAAAAP/bAIQAAwICCAgKDgoKCAgLCAgNCggNCAgKCQoICAgICwgICAgICggICAoICAgICAgICggKCAgKCwoNCgsNCggNCAgJCAEDBAQGBQYKBgYKDw0MDhAODg4PDw0PDw0PDQ0QDwwODA0NDQ8NDQwMDAwMDQ0MDAwMDQwMDA0MDA0NDAwMDAwN/8AAEQgAVgBWAwERAAIRAQMRAf/EAB0AAAEEAwEBAAAAAAAAAAAAAAkCBAUGAQMHAAj/xAA9EAACAQIDBQMICAYDAQAAAAABAgMAEQQSIQUGEyIxB0FRMjRxcnOBsbIUIzNCUlNhkSRDYmOhs4LR4RX/xAAcAQAABwEBAAAAAAAAAAAAAAABAgMEBQYHCAD/xAA4EQABAwIDBQUGBgEFAAAAAAABAAIDBBEFITEGEkFRcRMiMmGxFDRCUnKBIzNikaHwJAcVgsHR/9oADAMBAAIRAxEAPwAqNAF5VXtT8xn9jJ8ppGfwO6KUwr3qL6ghXYTgZBfiZrdxXLm5bf4zd3hWbkXXabjUuILCLdUtfo9/5lrjQlScuY36r+CwP9dq9ZA907BZ5F+qROsNuUvfW2fL0zcl7afZ9dDzUO4jN7cN3bjPPVbnOG7jL+63PTQcnrWr27bNItdO42uOSwiwf3B08CLXb+j8OW3vr1gULhVsPdKwiQW1Ml++3XyNfuj+bbvolmBK3qXjNY2CPro/axem3ETrR2MaZgRzCNiDnPo5Gv8Akd6FFv2W3Ivqr8BWmN0suG58pCPMp3Rkik0AXlVe1PzGf2MnymkJ/A7opXCfeovqCEVMhW6obPLlIbw05vdy/wCaz5gBXYdVdjtxnHNa8RaRJJLfcsPSFZjbwId7elaK4WKG4kjL3agWTmaEllDIAoLDqe5Tb97UdeAzZ9gsYfADNlI5Y+Yam5L+P6L3UR2iPTwD2hzL6Zq47ubptiNS6xx3txJDa5/Co+8R40/paIy6qGx/amPCmlos48lacd2ZYZVuuMS/dxMuUnw01tUnJgXd3rrNqb/U6Rz+9EAOfFVPB7MeHERo4seJCbjoymRLMp71PdUHJTGCYX5ha+7EGYjh0k0Z+B3oUWXZvkL6q/AVoTDcLiuY989SnVHSSRQhB8Sqvan5jP7KT5TTebwHopfCPfIrfMEH6feNojI0qJkgQSKUBLsr8oAB7yVyWA/XvqjCn3z3PuutJsWED3GrYMhkRqUiXajyOyRrCYREMQWYNqZjIQpCnXOyNIT3Cw+8KM2AA2drom02JSPBMDG7hZv3PE8kvdXarYgI7LAVKLIDE2YxO2UiNuZuazNqQL2NJzsbHpf9k9w6qdUytDmNtug3bnYqxJhlBJAAY9T4/H4UwD+KtYiY1xfYXtrxK7JMpiw0HDViAjE5c55mVeYmNGN73OoHfWjUEf4G8uNNpJJqmvkMhtYm3RRmHjlOh4wABN8s91tmt5UIGrBSe/KbgG4u5ju8WKqLG6i+acb8YQBsIxA4meJTa/TMh7wCQvTUC3gKruMNHaxjzW4bCyzupalpPd3HehRKNnDkX1V+AqxMFmrFJs5HdSndGSSRQhB8Sqvan5jP7KT5TTafwO6FTGDe+xfUEHTe5MOjQyzYmGJIzrxnVBMAM0a8xAOSSze6qXR9q1vcaXA8QupseipBO2SrmYxvIm1/3TbAS4fBxOWxuFAxJYxSyyIIuCiqkKqS6ZwiBQQrWuxN9b0LxLNIHNacuHFM2vo6Ojla6ePdeTuFzsg06AFad2NvwQIhfaGzjh0QQK0TxoryLl1ZmkYM4Vb2zX1PjS0tPNMSA1xPREwvE6KmAmfUxBtt3uuGZCteyd6MNiCRDiIJWWxKxSRyFQemYIxsD4m1RElPJF42kdVeKTFqCtd2VPK15GZ3SDa/NdQ3R3/yRiB5OGFOkpTijhm942Fww6gAgH9r1YKDEy0dm7RY/tlsbLWSmqpdeQ1UogwsH1i4/D8QdSkSuzX8qyLKxBKm12At17qmn18TB3XBZXFsZiJeInROF/itl+6rm1d7WxeKiaxCLJEFU2B1kS7m1xdrdO6qpWVJlqI7c/8AtdB4Ts7/ALRhszb3JY70KKhswci+qvwFXy+i5Qm8Z6lO6FIpFCEHxKq9qZ/gZ/ZSfKabT+B3QqYwcXrYvqCCnmjGJxHGjhkxIycFMSVCNhgq+SXVxcOXLEA6ZQe6q1FHNuMEZsBmVvNXIyOum9r3XOB7gfpu2HPzVJ2ljIZMNBw44EZNohFV3E0NsjmUhsifwxZlzKunQdTmWTg32SuPAt/lVGsqYp6eN1mgifiO4BY5fT/fNXfYW7uBkWSRhh2lgZs/DFsKsjoAOGjqQFy2tZjZr69aZOfUCYbuQPDirLRYdh9VRz1EwbdpcRu5Nv5KS7Jdg4cYeKdFXiNCsbFLalbm7WAu4ub6io7EJZb9m8HLmrbsjQUzYva4dTkfsus4TY0RQM2IRWIYkaXU3UqurdGRixv94EVFhqslRiFS2S0cZt0TDa2CSNsqOHUaXFuoLA6KxUaKp07mHjRHNspenmfILvFilbB+2i9rF/sSjRfmjqESv90l+h/oUXHZvkL6q/AVpQXDM35jupTmjpFItQhBxVV7VPMZ/ZSfKabTmzHdFL4PlWRH9QQTN/N9AJvo77M45RDMpZo9Y0AzsudlICkjl666A1XKKgdURmTtQDyzW+Y/tDHFWdjJSlzgLh3dzA6kFRm83aJg4sPh5W2cjJihIwTkHDYFFdevebe6lKWkke50e/fdvfoEwxLHaSCmie6mNnWdbLxEaa6p3vJ2iRYW8K7NzRcOKeQKUCD6Qcqg6jNZuXS/W/S5pOPDpJnH8S2aPX7SwUYbTx0xLHNDza3HhmQrZ2YbyLOjqMJ9H4LWMYK6llV83KSLkMCdf83qNxGkML/HdXXZHE21kLo2xGMDP+2XWcI9o1Y4cEAElwVu4Cuqm1yRl0ZtLkqTamLCbKUqXHfIbJZe203IQMPksDrdT5LlmIsTeztIpteyhAbWoH6IaOINlEhlv5ZqH2B9tH7WL/YlFiNpAfMKcrx/iTD9D/QouWzTyL6q/AVpTTouGJTd7upTmlEkk0AXlVO1PzGf2MnymkJ/A7opXCTari+oIHe+O7r4raKCTCYo4UR8HixsUGZsjB8yMDkCqwKk63Ghqv0s0cNMd1/eHktsxvD5MRxtgfGTGAQXB4brbkQeGihu0HdjE4/EspwuKTDYSGSOLIEOeSMFl1YkZJQAmlmay6jrTygq6Zg3i/Nxzy4KvbQYPV4hUOjhhIZG07mYzI0Iz46KQ2riMdLswQtgMQcQpihvlGZljPEEgBs2UKgjI11N9QCaRa6Fk7nB+XBS9QcQfg7In0pMg7t7jT912Dd2YmJC0ZjcopMb2Dg2sQ1reHW5qs1Md5S4m44LZ8DP+PGBHukAXzF/4V22ZgQ0YvilQFXBS98tjyiw1IkWR7EG4u2nQFNjx4Qo2oee2Nor/dLmAYc2IY5iVK5k0zDPmuGIIZtCVNj4kgihkBtZEgLS/tGx5DzTXZGDjDwsHJcyw8vLZbyDwNwbKO7vHjRWZEX5j1Tiasm3J2FmW4/P/iUWDZg5F9VfgK0xtt0dFxpMQXutzKd0KRSa8gCgd+XthZSVUgRucrC6todCDoQe8Gk3C6VieWODm6hfNG5u4ezFRsQojKYhSFgEUKRwK1iysQhZ2VwwDho7KcmW2tNvZor5cRmpl+L1VxJ2hLgbn7L5N372CuHxDxrfhXJQ3OiX8nQ/y9FuP08Rel4hCYZQ0DIrqnZXF48TpGyuFyBY8781bOzbd/A5guLicmdTkmBYRQSP9m7xqVSVASMyyMwI6i1S9Dh7Xt3pNFlm0+11Wyd1PRuDQNcgfVde3p3JwTYJo2wyRsmscwSCB2kFwWCYZmDi4uGKxllI5ZPLMpPQxSMJYNFR8N2qraWqa+V5IJzuvnzd7c55GJZbpGcv6O3UC4scoXXTxFV6moSZcwtl2g2rihoWvpyN538LrPZKuzVm4OPwWFljmB4cjxIJElQElQwAPDkTS2YWfLY2Y1YH09OxwDlkDMSxiRrpoJDYa5ZD/wBTfevdXZGKWLGbLLKqSxB4iJBezoXyiUsM0d+YxMyixQ6gCm1Th1rFo4hWrA9tKpzJIKp1w5jgDYciEQXZg5F9VfgKnhoFjExDnk+ZTyjJNJoUA0UDvzl+iy5iApje7HoBY3J/SknGwJS8EZkeGt1JyQtt9u04OrQYecmAahluUk0KsLNZWSRWyrdWW4BswJqCGJN3rrZJdip4qITAfinUeXFVLYW+CSiP6U+VEZY3Iu0giGQNJlAJLLexGpayyDVsoCeSOcgqMwKoxLCnP3Y3ZgjQ2Xat/d5NlxJnw+LjmDjkjjNzp04lhyaZettRalJasRR7rXJTCtmKvFK0yTggE7zrjn1XLNrds2Jjw9lkDMhAHE6WJsSe82voPCkaLEc7OOSldrtkvZiJacEttawHEKy9hvavhmcQYmYRQzkkOdFWbQNGzHpHJa6t0Dad4FSAqYt64WbuwitlsxjHHS1wVE9oW+6S4pmhf6mJhHGR0ZUuGk9EkmZ/RlHdVXrasmcEaLpzAtngzC2wTDvOad7rwXtwe0iPCTWbEkjEyRIsBduGmaUFQqsSqlc3DGVVBAubljVnjq2yNaCub8RwatpJHtiYcr8OGqLLs3yVPcVX4CpVU11756p3XkVJvXkHkqp2peYz+yk+U0hLkx3RS2Ei9XEP1BCFlzg6OABlbv1UalLZSAG0Um/TXSs+Y+Marr+oiqd64NuS9gcMwPPJcWINvxEDKRy+BkB/4n7tD2oGiJDSTFpEjvP78lryyCx4umVRYk6sCMz+T97UWGg08dBMjXahebBUMkux1hZaxhpLG8oI6e++h8nW3T/uhD426BINpKp292j78lMwSxqBfLcWB07x7qbue6+RVhhYxjGg687J1EVIuLW6e4dOv6G/7Um7PVPwbeA680+2FhV48fKv2sWth+Yn6UvDK8SgDyTDEYYzTyyBovuO9Ci57LWyL6q/AVpLTcC64ZmN5XdSndCkkihCD4lVe1TzGf2Unymm83gPRS+EC9ZHb5gha7O2hCEAaG5AHMCov6eQ3FZ1cXXY81NMSO+tq7Sh/J8OhS1x42iFx7wfRQ3CTFNKSAX5Jqu0Rp9VFp4i9I3UgKAfO5e/+iPyovHydPjXroxoBbxuXl2j/bi8L5dfT16166T9hHzuWBjx+XH6Lf8Avu9woClhSbuYcVt2I954zYC8sWg6D6xOlKxfmjqE2q2kUkufwP8AQot2zfIX1V+ArSguIZvG7qU6o6RX/9k=">
            <a:hlinkClick r:id="rId2"/>
          </p:cNvPr>
          <p:cNvSpPr>
            <a:spLocks noChangeAspect="1" noChangeArrowheads="1"/>
          </p:cNvSpPr>
          <p:nvPr/>
        </p:nvSpPr>
        <p:spPr bwMode="auto">
          <a:xfrm>
            <a:off x="152400" y="-236538"/>
            <a:ext cx="819150" cy="819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3037"/>
            <a:ext cx="3123497" cy="390048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9" y="4267200"/>
            <a:ext cx="2818697" cy="2036064"/>
          </a:xfrm>
          <a:prstGeom prst="rect">
            <a:avLst/>
          </a:prstGeom>
        </p:spPr>
      </p:pic>
      <p:sp>
        <p:nvSpPr>
          <p:cNvPr id="2" name="Rectangle 1"/>
          <p:cNvSpPr/>
          <p:nvPr/>
        </p:nvSpPr>
        <p:spPr>
          <a:xfrm>
            <a:off x="4559968" y="6332389"/>
            <a:ext cx="4572000" cy="646331"/>
          </a:xfrm>
          <a:prstGeom prst="rect">
            <a:avLst/>
          </a:prstGeom>
        </p:spPr>
        <p:txBody>
          <a:bodyPr>
            <a:spAutoFit/>
          </a:bodyPr>
          <a:lstStyle/>
          <a:p>
            <a:r>
              <a:rPr lang="en-US" dirty="0"/>
              <a:t>Order book at: </a:t>
            </a:r>
            <a:r>
              <a:rPr lang="en-US" u="sng" dirty="0"/>
              <a:t>http://garytaubes.com/</a:t>
            </a:r>
            <a:endParaRPr lang="en-US" dirty="0"/>
          </a:p>
          <a:p>
            <a:r>
              <a:rPr lang="en-US" dirty="0"/>
              <a:t>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67" y="6373571"/>
            <a:ext cx="1888761" cy="609600"/>
          </a:xfrm>
          <a:prstGeom prst="rect">
            <a:avLst/>
          </a:prstGeom>
        </p:spPr>
      </p:pic>
    </p:spTree>
    <p:extLst>
      <p:ext uri="{BB962C8B-B14F-4D97-AF65-F5344CB8AC3E}">
        <p14:creationId xmlns:p14="http://schemas.microsoft.com/office/powerpoint/2010/main" val="2511298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1143000"/>
            <a:ext cx="8229600" cy="1295400"/>
          </a:xfrm>
        </p:spPr>
        <p:txBody>
          <a:bodyPr>
            <a:normAutofit fontScale="90000"/>
          </a:bodyPr>
          <a:lstStyle/>
          <a:p>
            <a:pPr algn="ctr"/>
            <a:r>
              <a:rPr lang="en-US" sz="4000" dirty="0">
                <a:latin typeface="Arial" charset="0"/>
              </a:rPr>
              <a:t>TREATMENT</a:t>
            </a:r>
            <a:r>
              <a:rPr lang="en-US" sz="4000" dirty="0"/>
              <a:t> AS USUAL </a:t>
            </a:r>
            <a:br>
              <a:rPr lang="en-US" sz="4000" dirty="0"/>
            </a:br>
            <a:r>
              <a:rPr lang="en-US" sz="4000" dirty="0"/>
              <a:t>WILL GET YOU KILLED!!!!!!!!!           </a:t>
            </a:r>
          </a:p>
        </p:txBody>
      </p:sp>
      <p:sp>
        <p:nvSpPr>
          <p:cNvPr id="135171" name="Rectangle 3"/>
          <p:cNvSpPr>
            <a:spLocks noGrp="1" noChangeArrowheads="1"/>
          </p:cNvSpPr>
          <p:nvPr>
            <p:ph type="body" idx="1"/>
          </p:nvPr>
        </p:nvSpPr>
        <p:spPr>
          <a:xfrm>
            <a:off x="457200" y="2296391"/>
            <a:ext cx="8229600" cy="4419600"/>
          </a:xfrm>
        </p:spPr>
        <p:txBody>
          <a:bodyPr>
            <a:normAutofit fontScale="70000" lnSpcReduction="20000"/>
          </a:bodyPr>
          <a:lstStyle/>
          <a:p>
            <a:pPr algn="ctr">
              <a:buFont typeface="Wingdings" pitchFamily="2" charset="2"/>
              <a:buNone/>
            </a:pPr>
            <a:endParaRPr lang="en-US" sz="900" dirty="0" smtClean="0">
              <a:latin typeface="Arial" charset="0"/>
            </a:endParaRPr>
          </a:p>
          <a:p>
            <a:pPr marL="0" indent="0">
              <a:buFont typeface="Wingdings" pitchFamily="2" charset="2"/>
              <a:buNone/>
              <a:defRPr/>
            </a:pPr>
            <a:r>
              <a:rPr lang="en-US" sz="3600" dirty="0">
                <a:latin typeface="Arial" pitchFamily="34" charset="0"/>
                <a:cs typeface="Arial" pitchFamily="34" charset="0"/>
              </a:rPr>
              <a:t>“RECENT DATA FROM NHANES SHOWS THAT THE SINGLE BIGGEST CAUSE OF MYOCARDIAL INFARCTION IN THE U.S. IS INSULIN RESISTANCE. </a:t>
            </a:r>
          </a:p>
          <a:p>
            <a:pPr>
              <a:defRPr/>
            </a:pPr>
            <a:endParaRPr lang="en-US" sz="3600" dirty="0">
              <a:latin typeface="Arial" pitchFamily="34" charset="0"/>
              <a:cs typeface="Arial" pitchFamily="34" charset="0"/>
            </a:endParaRPr>
          </a:p>
          <a:p>
            <a:pPr marL="0" indent="0">
              <a:buFont typeface="Wingdings" pitchFamily="2" charset="2"/>
              <a:buNone/>
              <a:defRPr/>
            </a:pPr>
            <a:r>
              <a:rPr lang="en-US" sz="3600" dirty="0">
                <a:latin typeface="Arial" pitchFamily="34" charset="0"/>
                <a:cs typeface="Arial" pitchFamily="34" charset="0"/>
              </a:rPr>
              <a:t>IN YOUNG ADULTS  PREVENTING INSULIN RESISTANCE IS PREDICTED TO PREVENT 42% OF MYOCARDIAL INFARCTIONS”</a:t>
            </a:r>
          </a:p>
          <a:p>
            <a:pPr marL="0" indent="0">
              <a:buFont typeface="Wingdings" pitchFamily="2" charset="2"/>
              <a:buNone/>
              <a:defRPr/>
            </a:pPr>
            <a:r>
              <a:rPr lang="en-US" sz="3600" dirty="0">
                <a:latin typeface="Arial" pitchFamily="34" charset="0"/>
                <a:cs typeface="Arial" pitchFamily="34" charset="0"/>
              </a:rPr>
              <a:t>	</a:t>
            </a:r>
            <a:r>
              <a:rPr lang="en-US" sz="3600" dirty="0" smtClean="0">
                <a:latin typeface="Arial" pitchFamily="34" charset="0"/>
                <a:cs typeface="Arial" pitchFamily="34" charset="0"/>
              </a:rPr>
              <a:t>              </a:t>
            </a:r>
            <a:r>
              <a:rPr lang="en-US" sz="1400" dirty="0">
                <a:latin typeface="Arial" pitchFamily="34" charset="0"/>
                <a:cs typeface="Arial" pitchFamily="34" charset="0"/>
              </a:rPr>
              <a:t>Article: </a:t>
            </a:r>
            <a:r>
              <a:rPr lang="en-US" sz="1400" b="1" dirty="0">
                <a:latin typeface="Arial" pitchFamily="34" charset="0"/>
                <a:cs typeface="Arial" pitchFamily="34" charset="0"/>
              </a:rPr>
              <a:t>LIPOPROTEIN COMPOSITION REGULATES LDL-P by Thomas Dayspring MD ,FACP, </a:t>
            </a:r>
            <a:r>
              <a:rPr lang="en-US" sz="1400" b="1" dirty="0" smtClean="0">
                <a:latin typeface="Arial" pitchFamily="34" charset="0"/>
                <a:cs typeface="Arial" pitchFamily="34" charset="0"/>
              </a:rPr>
              <a:t>FNLA</a:t>
            </a:r>
          </a:p>
          <a:p>
            <a:pPr marL="0" indent="0">
              <a:buFont typeface="Wingdings" pitchFamily="2" charset="2"/>
              <a:buNone/>
              <a:defRPr/>
            </a:pPr>
            <a:endParaRPr lang="en-US" sz="1600" b="1" dirty="0">
              <a:latin typeface="Arial" pitchFamily="34" charset="0"/>
              <a:cs typeface="Arial" pitchFamily="34" charset="0"/>
            </a:endParaRPr>
          </a:p>
          <a:p>
            <a:pPr algn="ctr">
              <a:buFont typeface="Wingdings" pitchFamily="2" charset="2"/>
              <a:buNone/>
            </a:pPr>
            <a:r>
              <a:rPr lang="en-US" sz="3500" dirty="0" smtClean="0"/>
              <a:t>We must stop thinking about </a:t>
            </a:r>
            <a:r>
              <a:rPr lang="en-US" sz="3500" i="1" dirty="0" smtClean="0"/>
              <a:t>lipids </a:t>
            </a:r>
            <a:r>
              <a:rPr lang="en-US" sz="3500" dirty="0" smtClean="0"/>
              <a:t>and start counting </a:t>
            </a:r>
            <a:r>
              <a:rPr lang="en-US" sz="3500" i="1" dirty="0" smtClean="0"/>
              <a:t>lipoproteins. (NMR)</a:t>
            </a:r>
          </a:p>
          <a:p>
            <a:pPr algn="ctr">
              <a:buFont typeface="Wingdings" pitchFamily="2" charset="2"/>
              <a:buNone/>
            </a:pPr>
            <a:r>
              <a:rPr lang="en-US" sz="3500" i="1" dirty="0" smtClean="0"/>
              <a:t>“It’s not the passengers, it’s the cars.”</a:t>
            </a:r>
            <a:endParaRPr lang="en-US" sz="3500" i="1" dirty="0"/>
          </a:p>
        </p:txBody>
      </p:sp>
      <p:pic>
        <p:nvPicPr>
          <p:cNvPr id="135173" name="Picture 5" descr="Seal-WC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9675" y="6629400"/>
            <a:ext cx="314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52400"/>
            <a:ext cx="3657600" cy="1180495"/>
          </a:xfrm>
          <a:prstGeom prst="rect">
            <a:avLst/>
          </a:prstGeom>
        </p:spPr>
      </p:pic>
    </p:spTree>
    <p:extLst>
      <p:ext uri="{BB962C8B-B14F-4D97-AF65-F5344CB8AC3E}">
        <p14:creationId xmlns:p14="http://schemas.microsoft.com/office/powerpoint/2010/main" val="28722855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Grp="1" noChangeAspect="1"/>
          </p:cNvGraphicFramePr>
          <p:nvPr>
            <p:ph/>
            <p:extLst>
              <p:ext uri="{D42A27DB-BD31-4B8C-83A1-F6EECF244321}">
                <p14:modId xmlns:p14="http://schemas.microsoft.com/office/powerpoint/2010/main" val="1678317747"/>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8" name="Acrobat Document" r:id="rId4" imgW="7542857" imgH="5830114" progId="AcroExch.Document.7">
                  <p:embed/>
                </p:oleObj>
              </mc:Choice>
              <mc:Fallback>
                <p:oleObj name="Acrobat Document" r:id="rId4" imgW="7542857" imgH="5830114"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2290465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Kid_sketch_canary_small"/>
          <p:cNvPicPr>
            <a:picLocks noChangeAspect="1" noChangeArrowheads="1"/>
          </p:cNvPicPr>
          <p:nvPr/>
        </p:nvPicPr>
        <p:blipFill>
          <a:blip r:embed="rId3">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7581900" y="3200400"/>
            <a:ext cx="990600" cy="85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p:nvPr>
        </p:nvSpPr>
        <p:spPr/>
        <p:txBody>
          <a:bodyPr>
            <a:normAutofit fontScale="90000"/>
          </a:bodyPr>
          <a:lstStyle/>
          <a:p>
            <a:pPr eaLnBrk="1" hangingPunct="1"/>
            <a:r>
              <a:rPr lang="en-US" dirty="0" smtClean="0"/>
              <a:t>Is There A Simple Way To Identify Insulin Resistance?</a:t>
            </a:r>
          </a:p>
        </p:txBody>
      </p:sp>
      <p:sp>
        <p:nvSpPr>
          <p:cNvPr id="21508" name="Rectangle 3"/>
          <p:cNvSpPr>
            <a:spLocks noGrp="1" noChangeArrowheads="1"/>
          </p:cNvSpPr>
          <p:nvPr>
            <p:ph idx="1"/>
          </p:nvPr>
        </p:nvSpPr>
        <p:spPr>
          <a:xfrm>
            <a:off x="215900" y="1600200"/>
            <a:ext cx="8089900" cy="4475176"/>
          </a:xfrm>
          <a:ln>
            <a:noFill/>
            <a:miter lim="800000"/>
            <a:headEnd/>
            <a:tailEnd/>
          </a:ln>
        </p:spPr>
        <p:txBody>
          <a:bodyPr>
            <a:normAutofit fontScale="92500" lnSpcReduction="20000"/>
          </a:bodyPr>
          <a:lstStyle/>
          <a:p>
            <a:pPr marL="0" indent="0" eaLnBrk="1" hangingPunct="1">
              <a:lnSpc>
                <a:spcPct val="90000"/>
              </a:lnSpc>
              <a:buClr>
                <a:srgbClr val="39442C"/>
              </a:buClr>
              <a:buNone/>
            </a:pPr>
            <a:r>
              <a:rPr lang="en-US" sz="2800" b="1" dirty="0" smtClean="0"/>
              <a:t>Yes</a:t>
            </a:r>
            <a:r>
              <a:rPr lang="en-US" sz="2800" dirty="0" smtClean="0"/>
              <a:t>:  A blood triglyceride/HDL ratio ≥ 3.5 provides a simple means of identifying insulin resistance.  </a:t>
            </a:r>
            <a:endParaRPr lang="en-US" sz="2000" dirty="0"/>
          </a:p>
          <a:p>
            <a:pPr marL="0" indent="0" eaLnBrk="1" hangingPunct="1">
              <a:lnSpc>
                <a:spcPct val="90000"/>
              </a:lnSpc>
              <a:buClr>
                <a:srgbClr val="39442C"/>
              </a:buClr>
              <a:buNone/>
            </a:pPr>
            <a:endParaRPr lang="en-US" sz="2000" dirty="0" smtClean="0"/>
          </a:p>
          <a:p>
            <a:pPr marL="0" indent="0" eaLnBrk="1" hangingPunct="1">
              <a:lnSpc>
                <a:spcPct val="90000"/>
              </a:lnSpc>
              <a:buClr>
                <a:srgbClr val="39442C"/>
              </a:buClr>
              <a:buNone/>
            </a:pPr>
            <a:r>
              <a:rPr lang="en-US" sz="2800" dirty="0" smtClean="0"/>
              <a:t>Insulin Resistance occurs early. It is the canary in the coal mine.  (20 year IR      DM2)</a:t>
            </a:r>
          </a:p>
          <a:p>
            <a:pPr marL="0" indent="0" eaLnBrk="1" hangingPunct="1">
              <a:lnSpc>
                <a:spcPct val="90000"/>
              </a:lnSpc>
              <a:buClr>
                <a:srgbClr val="39442C"/>
              </a:buClr>
              <a:buNone/>
            </a:pPr>
            <a:endParaRPr lang="en-US" sz="2800" dirty="0"/>
          </a:p>
          <a:p>
            <a:pPr marL="0" indent="0" eaLnBrk="1" hangingPunct="1">
              <a:lnSpc>
                <a:spcPct val="90000"/>
              </a:lnSpc>
              <a:buClr>
                <a:srgbClr val="39442C"/>
              </a:buClr>
              <a:buNone/>
            </a:pPr>
            <a:r>
              <a:rPr lang="en-US" sz="2800" dirty="0" smtClean="0"/>
              <a:t>Are you Insulin Resistant??? Do the math! </a:t>
            </a:r>
          </a:p>
          <a:p>
            <a:pPr marL="0" indent="0" eaLnBrk="1" hangingPunct="1">
              <a:lnSpc>
                <a:spcPct val="90000"/>
              </a:lnSpc>
              <a:buClr>
                <a:srgbClr val="39442C"/>
              </a:buClr>
              <a:buNone/>
            </a:pPr>
            <a:r>
              <a:rPr lang="en-US" sz="2800" dirty="0" smtClean="0"/>
              <a:t>Insulin Resistance </a:t>
            </a:r>
            <a:r>
              <a:rPr lang="en-US" sz="2800" b="1" dirty="0" smtClean="0"/>
              <a:t>is</a:t>
            </a:r>
            <a:r>
              <a:rPr lang="en-US" sz="2800" dirty="0" smtClean="0"/>
              <a:t> reversible. (</a:t>
            </a:r>
            <a:r>
              <a:rPr lang="en-US" sz="2800" b="1" dirty="0" smtClean="0"/>
              <a:t>It’s our nation’s biggest public health problem.)</a:t>
            </a:r>
          </a:p>
          <a:p>
            <a:pPr marL="0" indent="0" eaLnBrk="1" hangingPunct="1">
              <a:lnSpc>
                <a:spcPct val="90000"/>
              </a:lnSpc>
              <a:buClr>
                <a:srgbClr val="39442C"/>
              </a:buClr>
              <a:buNone/>
            </a:pPr>
            <a:endParaRPr lang="en-US" sz="2800" b="1" dirty="0"/>
          </a:p>
          <a:p>
            <a:pPr marL="0" indent="0" eaLnBrk="1" hangingPunct="1">
              <a:lnSpc>
                <a:spcPct val="90000"/>
              </a:lnSpc>
              <a:buClr>
                <a:srgbClr val="39442C"/>
              </a:buClr>
              <a:buNone/>
            </a:pPr>
            <a:r>
              <a:rPr lang="en-US" sz="2800" dirty="0" smtClean="0"/>
              <a:t>When we are insulin resistant the particle number - LDL-P can be very, very </a:t>
            </a:r>
            <a:r>
              <a:rPr lang="en-US" sz="2800" b="1" dirty="0" smtClean="0"/>
              <a:t>high</a:t>
            </a:r>
            <a:r>
              <a:rPr lang="en-US" sz="2800" dirty="0" smtClean="0"/>
              <a:t>.  That’s what causes the heart attack!</a:t>
            </a:r>
          </a:p>
        </p:txBody>
      </p:sp>
      <p:sp>
        <p:nvSpPr>
          <p:cNvPr id="21511" name="Line 8"/>
          <p:cNvSpPr>
            <a:spLocks noChangeShapeType="1"/>
          </p:cNvSpPr>
          <p:nvPr/>
        </p:nvSpPr>
        <p:spPr bwMode="auto">
          <a:xfrm>
            <a:off x="2768009" y="2895600"/>
            <a:ext cx="304800" cy="0"/>
          </a:xfrm>
          <a:prstGeom prst="line">
            <a:avLst/>
          </a:prstGeom>
          <a:noFill/>
          <a:ln w="9525">
            <a:solidFill>
              <a:srgbClr val="39442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3" name="Text Box 10"/>
          <p:cNvSpPr txBox="1">
            <a:spLocks noChangeArrowheads="1"/>
          </p:cNvSpPr>
          <p:nvPr/>
        </p:nvSpPr>
        <p:spPr bwMode="auto">
          <a:xfrm>
            <a:off x="152400" y="6383608"/>
            <a:ext cx="38317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900" dirty="0"/>
              <a:t>			</a:t>
            </a:r>
            <a:r>
              <a:rPr lang="en-US" sz="900" dirty="0" smtClean="0"/>
              <a:t>                        </a:t>
            </a:r>
            <a:r>
              <a:rPr lang="en-US" sz="900" dirty="0" smtClean="0">
                <a:solidFill>
                  <a:schemeClr val="accent2">
                    <a:lumMod val="50000"/>
                  </a:schemeClr>
                </a:solidFill>
              </a:rPr>
              <a:t>* </a:t>
            </a:r>
            <a:r>
              <a:rPr lang="en-US" sz="900" dirty="0">
                <a:solidFill>
                  <a:schemeClr val="accent2">
                    <a:lumMod val="50000"/>
                  </a:schemeClr>
                </a:solidFill>
              </a:rPr>
              <a:t>Tracey McLaughlin, M.D., Gerald Reaven, M.D., Etc. </a:t>
            </a:r>
            <a:r>
              <a:rPr lang="en-US" sz="900" dirty="0" err="1">
                <a:solidFill>
                  <a:schemeClr val="accent2">
                    <a:lumMod val="50000"/>
                  </a:schemeClr>
                </a:solidFill>
              </a:rPr>
              <a:t>amjcard</a:t>
            </a:r>
            <a:r>
              <a:rPr lang="en-US" sz="900" dirty="0">
                <a:solidFill>
                  <a:schemeClr val="accent2">
                    <a:lumMod val="50000"/>
                  </a:schemeClr>
                </a:solidFill>
              </a:rPr>
              <a:t> 2005</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5978026"/>
            <a:ext cx="3657600" cy="1180495"/>
          </a:xfrm>
          <a:prstGeom prst="rect">
            <a:avLst/>
          </a:prstGeom>
        </p:spPr>
      </p:pic>
    </p:spTree>
    <p:extLst>
      <p:ext uri="{BB962C8B-B14F-4D97-AF65-F5344CB8AC3E}">
        <p14:creationId xmlns:p14="http://schemas.microsoft.com/office/powerpoint/2010/main" val="40203647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28600" y="228600"/>
            <a:ext cx="82296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dirty="0"/>
          </a:p>
          <a:p>
            <a:endParaRPr lang="en-US" dirty="0"/>
          </a:p>
          <a:p>
            <a:endParaRPr lang="en-US" dirty="0">
              <a:solidFill>
                <a:schemeClr val="accent1">
                  <a:lumMod val="60000"/>
                  <a:lumOff val="40000"/>
                </a:schemeClr>
              </a:solidFill>
            </a:endParaRPr>
          </a:p>
          <a:p>
            <a:r>
              <a:rPr lang="en-US" dirty="0">
                <a:solidFill>
                  <a:schemeClr val="accent1">
                    <a:lumMod val="60000"/>
                    <a:lumOff val="40000"/>
                  </a:schemeClr>
                </a:solidFill>
                <a:latin typeface="Arial" pitchFamily="34" charset="0"/>
                <a:cs typeface="Arial" pitchFamily="34" charset="0"/>
              </a:rPr>
              <a:t>       </a:t>
            </a:r>
            <a:r>
              <a:rPr lang="en-US" sz="2000" dirty="0">
                <a:latin typeface="Arial" pitchFamily="34" charset="0"/>
                <a:cs typeface="Arial" pitchFamily="34" charset="0"/>
              </a:rPr>
              <a:t>The most forceful thing he said, the only time he raised his voice   </a:t>
            </a:r>
          </a:p>
          <a:p>
            <a:r>
              <a:rPr lang="en-US" sz="2000" dirty="0">
                <a:latin typeface="Arial" pitchFamily="34" charset="0"/>
                <a:cs typeface="Arial" pitchFamily="34" charset="0"/>
              </a:rPr>
              <a:t>       somewhat, was at the evening presentation when he said:</a:t>
            </a:r>
            <a:br>
              <a:rPr lang="en-US" sz="2000" dirty="0">
                <a:latin typeface="Arial" pitchFamily="34" charset="0"/>
                <a:cs typeface="Arial" pitchFamily="34" charset="0"/>
              </a:rPr>
            </a:br>
            <a:r>
              <a:rPr lang="en-US" sz="2000" dirty="0"/>
              <a:t/>
            </a:r>
            <a:br>
              <a:rPr lang="en-US" sz="2000" dirty="0"/>
            </a:br>
            <a:r>
              <a:rPr lang="en-US" dirty="0"/>
              <a:t/>
            </a:r>
            <a:br>
              <a:rPr lang="en-US" dirty="0"/>
            </a:br>
            <a:r>
              <a:rPr lang="en-US" sz="3200" dirty="0">
                <a:latin typeface="Arial" charset="0"/>
                <a:cs typeface="Arial" charset="0"/>
              </a:rPr>
              <a:t>“In trial after trial, in five major trials, it’s the particle number that always most closely tracks </a:t>
            </a:r>
            <a:r>
              <a:rPr lang="en-US" sz="3200" dirty="0" smtClean="0">
                <a:latin typeface="Arial" charset="0"/>
                <a:cs typeface="Arial" charset="0"/>
              </a:rPr>
              <a:t>risk.”</a:t>
            </a:r>
            <a:r>
              <a:rPr lang="en-US" sz="3200" dirty="0">
                <a:latin typeface="Arial" charset="0"/>
                <a:cs typeface="Arial" charset="0"/>
              </a:rPr>
              <a:t>   </a:t>
            </a:r>
            <a:br>
              <a:rPr lang="en-US" sz="3200" dirty="0">
                <a:latin typeface="Arial" charset="0"/>
                <a:cs typeface="Arial" charset="0"/>
              </a:rPr>
            </a:br>
            <a:r>
              <a:rPr lang="en-US" sz="1100" dirty="0">
                <a:latin typeface="Arial" charset="0"/>
                <a:cs typeface="Arial" charset="0"/>
              </a:rPr>
              <a:t>                                                                        </a:t>
            </a:r>
            <a:r>
              <a:rPr lang="en-US" sz="1200" dirty="0">
                <a:latin typeface="Arial" charset="0"/>
                <a:cs typeface="Arial" charset="0"/>
              </a:rPr>
              <a:t>William Cromwell, M.D. </a:t>
            </a:r>
            <a:r>
              <a:rPr lang="en-US" sz="1200" dirty="0" err="1">
                <a:latin typeface="Arial" charset="0"/>
                <a:cs typeface="Arial" charset="0"/>
              </a:rPr>
              <a:t>SpecialtyHealth</a:t>
            </a:r>
            <a:r>
              <a:rPr lang="en-US" sz="1200" dirty="0">
                <a:latin typeface="Arial" charset="0"/>
                <a:cs typeface="Arial" charset="0"/>
              </a:rPr>
              <a:t> Wellness Workshop, September, 2011</a:t>
            </a:r>
            <a:br>
              <a:rPr lang="en-US" sz="1200" dirty="0">
                <a:latin typeface="Arial" charset="0"/>
                <a:cs typeface="Arial" charset="0"/>
              </a:rPr>
            </a:br>
            <a:r>
              <a:rPr lang="en-US" sz="1200" dirty="0" smtClean="0">
                <a:latin typeface="Arial" charset="0"/>
                <a:cs typeface="Arial" charset="0"/>
              </a:rPr>
              <a:t>						     (Video #8 at specialtyhealth.com)</a:t>
            </a:r>
            <a:endParaRPr lang="en-US" dirty="0"/>
          </a:p>
        </p:txBody>
      </p:sp>
      <p:sp>
        <p:nvSpPr>
          <p:cNvPr id="17412" name="TextBox 1"/>
          <p:cNvSpPr txBox="1">
            <a:spLocks noChangeArrowheads="1"/>
          </p:cNvSpPr>
          <p:nvPr/>
        </p:nvSpPr>
        <p:spPr bwMode="auto">
          <a:xfrm>
            <a:off x="952005" y="4334839"/>
            <a:ext cx="632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dirty="0">
                <a:latin typeface="Arial" pitchFamily="34" charset="0"/>
                <a:cs typeface="Arial" pitchFamily="34" charset="0"/>
              </a:rPr>
              <a:t>It’s not the passengers, it’s the cars!  </a:t>
            </a:r>
          </a:p>
        </p:txBody>
      </p:sp>
      <p:sp>
        <p:nvSpPr>
          <p:cNvPr id="17413" name="Rectangle 2"/>
          <p:cNvSpPr>
            <a:spLocks noChangeArrowheads="1"/>
          </p:cNvSpPr>
          <p:nvPr/>
        </p:nvSpPr>
        <p:spPr bwMode="auto">
          <a:xfrm>
            <a:off x="4572000" y="4867952"/>
            <a:ext cx="2205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dirty="0">
                <a:latin typeface="Arial" charset="0"/>
                <a:cs typeface="Arial" charset="0"/>
              </a:rPr>
              <a:t>              Dr. Michael Richman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0"/>
            <a:ext cx="3657600" cy="1180495"/>
          </a:xfrm>
          <a:prstGeom prst="rect">
            <a:avLst/>
          </a:prstGeom>
        </p:spPr>
      </p:pic>
      <p:sp>
        <p:nvSpPr>
          <p:cNvPr id="2" name="TextBox 1"/>
          <p:cNvSpPr txBox="1"/>
          <p:nvPr/>
        </p:nvSpPr>
        <p:spPr>
          <a:xfrm>
            <a:off x="449376" y="5334000"/>
            <a:ext cx="7801902" cy="1015663"/>
          </a:xfrm>
          <a:prstGeom prst="rect">
            <a:avLst/>
          </a:prstGeom>
          <a:noFill/>
        </p:spPr>
        <p:txBody>
          <a:bodyPr wrap="square" rtlCol="0">
            <a:spAutoFit/>
          </a:bodyPr>
          <a:lstStyle/>
          <a:p>
            <a:r>
              <a:rPr lang="en-US" sz="2000" dirty="0" smtClean="0">
                <a:latin typeface="Arial" pitchFamily="34" charset="0"/>
                <a:cs typeface="Arial" pitchFamily="34" charset="0"/>
              </a:rPr>
              <a:t>Understanding this critical lipid concept alone could save our cash strapped cities millions and millions of dollars, and help us avoid so many tragic events!</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6267820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DM</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524567531"/>
              </p:ext>
            </p:extLst>
          </p:nvPr>
        </p:nvGraphicFramePr>
        <p:xfrm>
          <a:off x="-21771" y="152400"/>
          <a:ext cx="9165771" cy="6477000"/>
        </p:xfrm>
        <a:graphic>
          <a:graphicData uri="http://schemas.openxmlformats.org/presentationml/2006/ole">
            <mc:AlternateContent xmlns:mc="http://schemas.openxmlformats.org/markup-compatibility/2006">
              <mc:Choice xmlns:v="urn:schemas-microsoft-com:vml" Requires="v">
                <p:oleObj spid="_x0000_s2052" name="Acrobat Document" r:id="rId3" imgW="8020002" imgH="5667208" progId="AcroExch.Document.7">
                  <p:embed/>
                </p:oleObj>
              </mc:Choice>
              <mc:Fallback>
                <p:oleObj name="Acrobat Document" r:id="rId3" imgW="8020002" imgH="5667208" progId="AcroExch.Document.7">
                  <p:embed/>
                  <p:pic>
                    <p:nvPicPr>
                      <p:cNvPr id="0" name=""/>
                      <p:cNvPicPr/>
                      <p:nvPr/>
                    </p:nvPicPr>
                    <p:blipFill>
                      <a:blip r:embed="rId4"/>
                      <a:stretch>
                        <a:fillRect/>
                      </a:stretch>
                    </p:blipFill>
                    <p:spPr>
                      <a:xfrm>
                        <a:off x="-21771" y="152400"/>
                        <a:ext cx="9165771" cy="6477000"/>
                      </a:xfrm>
                      <a:prstGeom prst="rect">
                        <a:avLst/>
                      </a:prstGeom>
                    </p:spPr>
                  </p:pic>
                </p:oleObj>
              </mc:Fallback>
            </mc:AlternateContent>
          </a:graphicData>
        </a:graphic>
      </p:graphicFrame>
    </p:spTree>
    <p:extLst>
      <p:ext uri="{BB962C8B-B14F-4D97-AF65-F5344CB8AC3E}">
        <p14:creationId xmlns:p14="http://schemas.microsoft.com/office/powerpoint/2010/main" val="16622382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1209</Words>
  <Application>Microsoft Office PowerPoint</Application>
  <PresentationFormat>On-screen Show (4:3)</PresentationFormat>
  <Paragraphs>179</Paragraphs>
  <Slides>19</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Acrobat Document</vt:lpstr>
      <vt:lpstr>PowerPoint Presentation</vt:lpstr>
      <vt:lpstr>PowerPoint Presentation</vt:lpstr>
      <vt:lpstr>PowerPoint Presentation</vt:lpstr>
      <vt:lpstr>PowerPoint Presentation</vt:lpstr>
      <vt:lpstr>TREATMENT AS USUAL  WILL GET YOU KILLED!!!!!!!!!           </vt:lpstr>
      <vt:lpstr>PowerPoint Presentation</vt:lpstr>
      <vt:lpstr>Is There A Simple Way To Identify Insulin Resistance?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IT WORK? Case Study 2</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Rhoades</dc:creator>
  <cp:lastModifiedBy>Pamela Rhoades</cp:lastModifiedBy>
  <cp:revision>2</cp:revision>
  <dcterms:created xsi:type="dcterms:W3CDTF">2012-10-09T16:04:18Z</dcterms:created>
  <dcterms:modified xsi:type="dcterms:W3CDTF">2012-10-09T16:42:43Z</dcterms:modified>
</cp:coreProperties>
</file>