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258" r:id="rId3"/>
    <p:sldId id="259" r:id="rId4"/>
    <p:sldId id="260" r:id="rId5"/>
    <p:sldId id="261" r:id="rId6"/>
    <p:sldId id="262" r:id="rId7"/>
    <p:sldId id="263" r:id="rId8"/>
    <p:sldId id="264" r:id="rId9"/>
    <p:sldId id="265" r:id="rId10"/>
    <p:sldId id="266" r:id="rId11"/>
    <p:sldId id="330" r:id="rId12"/>
    <p:sldId id="268" r:id="rId13"/>
    <p:sldId id="269" r:id="rId14"/>
    <p:sldId id="271" r:id="rId15"/>
    <p:sldId id="272" r:id="rId16"/>
    <p:sldId id="273" r:id="rId17"/>
    <p:sldId id="274" r:id="rId18"/>
    <p:sldId id="275" r:id="rId19"/>
    <p:sldId id="276" r:id="rId20"/>
    <p:sldId id="277" r:id="rId21"/>
    <p:sldId id="278" r:id="rId22"/>
    <p:sldId id="279" r:id="rId23"/>
    <p:sldId id="282" r:id="rId24"/>
    <p:sldId id="283" r:id="rId25"/>
    <p:sldId id="284" r:id="rId26"/>
    <p:sldId id="285" r:id="rId27"/>
    <p:sldId id="288" r:id="rId28"/>
    <p:sldId id="290" r:id="rId29"/>
    <p:sldId id="289" r:id="rId30"/>
    <p:sldId id="291" r:id="rId31"/>
    <p:sldId id="292" r:id="rId32"/>
    <p:sldId id="293" r:id="rId33"/>
    <p:sldId id="321" r:id="rId34"/>
    <p:sldId id="322" r:id="rId35"/>
    <p:sldId id="323" r:id="rId36"/>
    <p:sldId id="329" r:id="rId37"/>
    <p:sldId id="324" r:id="rId38"/>
    <p:sldId id="328" r:id="rId39"/>
    <p:sldId id="326" r:id="rId40"/>
    <p:sldId id="295" r:id="rId41"/>
    <p:sldId id="317" r:id="rId42"/>
    <p:sldId id="294" r:id="rId43"/>
    <p:sldId id="318" r:id="rId44"/>
    <p:sldId id="296" r:id="rId45"/>
    <p:sldId id="297" r:id="rId46"/>
    <p:sldId id="298" r:id="rId47"/>
    <p:sldId id="299" r:id="rId48"/>
    <p:sldId id="300" r:id="rId49"/>
    <p:sldId id="301" r:id="rId50"/>
    <p:sldId id="302" r:id="rId51"/>
    <p:sldId id="320" r:id="rId52"/>
    <p:sldId id="270" r:id="rId53"/>
    <p:sldId id="303" r:id="rId54"/>
    <p:sldId id="304" r:id="rId55"/>
    <p:sldId id="305" r:id="rId56"/>
    <p:sldId id="306" r:id="rId57"/>
    <p:sldId id="307" r:id="rId58"/>
    <p:sldId id="308" r:id="rId59"/>
    <p:sldId id="309" r:id="rId60"/>
    <p:sldId id="310" r:id="rId61"/>
    <p:sldId id="311" r:id="rId62"/>
    <p:sldId id="312" r:id="rId63"/>
    <p:sldId id="327"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2C04"/>
    <a:srgbClr val="AA998C"/>
    <a:srgbClr val="624930"/>
    <a:srgbClr val="2C1502"/>
    <a:srgbClr val="97714B"/>
    <a:srgbClr val="B39369"/>
    <a:srgbClr val="C9BEB7"/>
    <a:srgbClr val="BAAC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5" d="100"/>
          <a:sy n="75" d="100"/>
        </p:scale>
        <p:origin x="-84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8223189-A71B-41E3-91CD-CEC14B4BF908}" type="datetimeFigureOut">
              <a:rPr lang="en-US" smtClean="0"/>
              <a:t>8/28/2012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6685753-1FC1-4578-98E5-426417744BB3}" type="slidenum">
              <a:rPr lang="en-US" smtClean="0"/>
              <a:t>‹#›</a:t>
            </a:fld>
            <a:endParaRPr lang="en-US"/>
          </a:p>
        </p:txBody>
      </p:sp>
    </p:spTree>
    <p:extLst>
      <p:ext uri="{BB962C8B-B14F-4D97-AF65-F5344CB8AC3E}">
        <p14:creationId xmlns:p14="http://schemas.microsoft.com/office/powerpoint/2010/main" val="927727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78DB5-340D-42B2-91B7-AD347EB30133}" type="slidenum">
              <a:rPr lang="en-US" smtClean="0"/>
              <a:t>1</a:t>
            </a:fld>
            <a:endParaRPr lang="en-US"/>
          </a:p>
        </p:txBody>
      </p:sp>
    </p:spTree>
    <p:extLst>
      <p:ext uri="{BB962C8B-B14F-4D97-AF65-F5344CB8AC3E}">
        <p14:creationId xmlns:p14="http://schemas.microsoft.com/office/powerpoint/2010/main" val="3321779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FB3042-4894-4968-A309-0C53AEECE49B}" type="slidenum">
              <a:rPr lang="en-US" smtClean="0"/>
              <a:t>47</a:t>
            </a:fld>
            <a:endParaRPr lang="en-US"/>
          </a:p>
        </p:txBody>
      </p:sp>
    </p:spTree>
    <p:extLst>
      <p:ext uri="{BB962C8B-B14F-4D97-AF65-F5344CB8AC3E}">
        <p14:creationId xmlns:p14="http://schemas.microsoft.com/office/powerpoint/2010/main" val="53631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56982" indent="-291147">
              <a:defRPr>
                <a:solidFill>
                  <a:schemeClr val="tx1"/>
                </a:solidFill>
                <a:latin typeface="Tahoma" pitchFamily="34" charset="0"/>
              </a:defRPr>
            </a:lvl2pPr>
            <a:lvl3pPr marL="1164589" indent="-232917">
              <a:defRPr>
                <a:solidFill>
                  <a:schemeClr val="tx1"/>
                </a:solidFill>
                <a:latin typeface="Tahoma" pitchFamily="34" charset="0"/>
              </a:defRPr>
            </a:lvl3pPr>
            <a:lvl4pPr marL="1630423" indent="-232917">
              <a:defRPr>
                <a:solidFill>
                  <a:schemeClr val="tx1"/>
                </a:solidFill>
                <a:latin typeface="Tahoma" pitchFamily="34" charset="0"/>
              </a:defRPr>
            </a:lvl4pPr>
            <a:lvl5pPr marL="2096259" indent="-232917">
              <a:defRPr>
                <a:solidFill>
                  <a:schemeClr val="tx1"/>
                </a:solidFill>
                <a:latin typeface="Tahoma" pitchFamily="34" charset="0"/>
              </a:defRPr>
            </a:lvl5pPr>
            <a:lvl6pPr marL="2562094" indent="-232917" eaLnBrk="0" fontAlgn="base" hangingPunct="0">
              <a:spcBef>
                <a:spcPct val="0"/>
              </a:spcBef>
              <a:spcAft>
                <a:spcPct val="0"/>
              </a:spcAft>
              <a:defRPr>
                <a:solidFill>
                  <a:schemeClr val="tx1"/>
                </a:solidFill>
                <a:latin typeface="Tahoma" pitchFamily="34" charset="0"/>
              </a:defRPr>
            </a:lvl6pPr>
            <a:lvl7pPr marL="3027929" indent="-232917" eaLnBrk="0" fontAlgn="base" hangingPunct="0">
              <a:spcBef>
                <a:spcPct val="0"/>
              </a:spcBef>
              <a:spcAft>
                <a:spcPct val="0"/>
              </a:spcAft>
              <a:defRPr>
                <a:solidFill>
                  <a:schemeClr val="tx1"/>
                </a:solidFill>
                <a:latin typeface="Tahoma" pitchFamily="34" charset="0"/>
              </a:defRPr>
            </a:lvl7pPr>
            <a:lvl8pPr marL="3493764" indent="-232917" eaLnBrk="0" fontAlgn="base" hangingPunct="0">
              <a:spcBef>
                <a:spcPct val="0"/>
              </a:spcBef>
              <a:spcAft>
                <a:spcPct val="0"/>
              </a:spcAft>
              <a:defRPr>
                <a:solidFill>
                  <a:schemeClr val="tx1"/>
                </a:solidFill>
                <a:latin typeface="Tahoma" pitchFamily="34" charset="0"/>
              </a:defRPr>
            </a:lvl8pPr>
            <a:lvl9pPr marL="3959600" indent="-232917" eaLnBrk="0" fontAlgn="base" hangingPunct="0">
              <a:spcBef>
                <a:spcPct val="0"/>
              </a:spcBef>
              <a:spcAft>
                <a:spcPct val="0"/>
              </a:spcAft>
              <a:defRPr>
                <a:solidFill>
                  <a:schemeClr val="tx1"/>
                </a:solidFill>
                <a:latin typeface="Tahoma" pitchFamily="34" charset="0"/>
              </a:defRPr>
            </a:lvl9pPr>
          </a:lstStyle>
          <a:p>
            <a:fld id="{2BC2B011-FCCD-4FBF-81FB-5CB6C9E34EF2}" type="slidenum">
              <a:rPr lang="en-US">
                <a:solidFill>
                  <a:prstClr val="black"/>
                </a:solidFill>
              </a:rPr>
              <a:pPr/>
              <a:t>50</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868" indent="-285718">
              <a:defRPr>
                <a:solidFill>
                  <a:schemeClr val="tx1"/>
                </a:solidFill>
                <a:latin typeface="Tahoma" pitchFamily="34" charset="0"/>
              </a:defRPr>
            </a:lvl2pPr>
            <a:lvl3pPr marL="1142874" indent="-228574">
              <a:defRPr>
                <a:solidFill>
                  <a:schemeClr val="tx1"/>
                </a:solidFill>
                <a:latin typeface="Tahoma" pitchFamily="34" charset="0"/>
              </a:defRPr>
            </a:lvl3pPr>
            <a:lvl4pPr marL="1600023" indent="-228574">
              <a:defRPr>
                <a:solidFill>
                  <a:schemeClr val="tx1"/>
                </a:solidFill>
                <a:latin typeface="Tahoma" pitchFamily="34" charset="0"/>
              </a:defRPr>
            </a:lvl4pPr>
            <a:lvl5pPr marL="2057174" indent="-228574">
              <a:defRPr>
                <a:solidFill>
                  <a:schemeClr val="tx1"/>
                </a:solidFill>
                <a:latin typeface="Tahoma" pitchFamily="34" charset="0"/>
              </a:defRPr>
            </a:lvl5pPr>
            <a:lvl6pPr marL="2514322" indent="-228574" eaLnBrk="0" fontAlgn="base" hangingPunct="0">
              <a:spcBef>
                <a:spcPct val="0"/>
              </a:spcBef>
              <a:spcAft>
                <a:spcPct val="0"/>
              </a:spcAft>
              <a:defRPr>
                <a:solidFill>
                  <a:schemeClr val="tx1"/>
                </a:solidFill>
                <a:latin typeface="Tahoma" pitchFamily="34" charset="0"/>
              </a:defRPr>
            </a:lvl6pPr>
            <a:lvl7pPr marL="2971470" indent="-228574" eaLnBrk="0" fontAlgn="base" hangingPunct="0">
              <a:spcBef>
                <a:spcPct val="0"/>
              </a:spcBef>
              <a:spcAft>
                <a:spcPct val="0"/>
              </a:spcAft>
              <a:defRPr>
                <a:solidFill>
                  <a:schemeClr val="tx1"/>
                </a:solidFill>
                <a:latin typeface="Tahoma" pitchFamily="34" charset="0"/>
              </a:defRPr>
            </a:lvl7pPr>
            <a:lvl8pPr marL="3428621" indent="-228574" eaLnBrk="0" fontAlgn="base" hangingPunct="0">
              <a:spcBef>
                <a:spcPct val="0"/>
              </a:spcBef>
              <a:spcAft>
                <a:spcPct val="0"/>
              </a:spcAft>
              <a:defRPr>
                <a:solidFill>
                  <a:schemeClr val="tx1"/>
                </a:solidFill>
                <a:latin typeface="Tahoma" pitchFamily="34" charset="0"/>
              </a:defRPr>
            </a:lvl8pPr>
            <a:lvl9pPr marL="3885770" indent="-228574" eaLnBrk="0" fontAlgn="base" hangingPunct="0">
              <a:spcBef>
                <a:spcPct val="0"/>
              </a:spcBef>
              <a:spcAft>
                <a:spcPct val="0"/>
              </a:spcAft>
              <a:defRPr>
                <a:solidFill>
                  <a:schemeClr val="tx1"/>
                </a:solidFill>
                <a:latin typeface="Tahoma" pitchFamily="34" charset="0"/>
              </a:defRPr>
            </a:lvl9pPr>
          </a:lstStyle>
          <a:p>
            <a:fld id="{6CD7CCA1-326D-411B-8749-2BE457D98935}" type="slidenum">
              <a:rPr lang="en-US" smtClean="0"/>
              <a:pPr/>
              <a:t>52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rial" pitchFamily="34" charset="0"/>
                <a:cs typeface="Arial" pitchFamily="34" charset="0"/>
              </a:rPr>
              <a:t>Copyright 2002-2012, SpecialtyHealth, Inc.  All rights reserved.</a:t>
            </a:r>
          </a:p>
          <a:p>
            <a:r>
              <a:rPr lang="en-US" sz="800" dirty="0">
                <a:latin typeface="Arial" pitchFamily="34" charset="0"/>
                <a:cs typeface="Arial" pitchFamily="34" charset="0"/>
              </a:rPr>
              <a:t>Reproduction forbidden without permission. </a:t>
            </a:r>
            <a:r>
              <a:rPr lang="en-US" sz="800" u="sng" dirty="0">
                <a:latin typeface="Arial" pitchFamily="34" charset="0"/>
                <a:cs typeface="Arial" pitchFamily="34" charset="0"/>
                <a:hlinkClick r:id="rId3"/>
              </a:rPr>
              <a:t>www.specialtyhealth.com</a:t>
            </a:r>
            <a:endParaRPr lang="en-US" sz="800" dirty="0">
              <a:latin typeface="Arial" pitchFamily="34" charset="0"/>
              <a:cs typeface="Arial" pitchFamily="34" charset="0"/>
            </a:endParaRPr>
          </a:p>
          <a:p>
            <a:r>
              <a:rPr lang="en-US" sz="800" dirty="0">
                <a:latin typeface="Arial" pitchFamily="34" charset="0"/>
                <a:cs typeface="Arial" pitchFamily="34" charset="0"/>
              </a:rPr>
              <a:t>W:Wellness and Prevention Marketing/Compression of Morbidity</a:t>
            </a: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EECB9B5-9FB2-4FF0-9C83-0A011993C77C}" type="slidenum">
              <a:rPr lang="en-US" smtClean="0"/>
              <a:t>53</a:t>
            </a:fld>
            <a:endParaRPr lang="en-US"/>
          </a:p>
        </p:txBody>
      </p:sp>
    </p:spTree>
    <p:extLst>
      <p:ext uri="{BB962C8B-B14F-4D97-AF65-F5344CB8AC3E}">
        <p14:creationId xmlns:p14="http://schemas.microsoft.com/office/powerpoint/2010/main" val="3809521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56982" indent="-291147">
              <a:defRPr>
                <a:solidFill>
                  <a:schemeClr val="tx1"/>
                </a:solidFill>
                <a:latin typeface="Tahoma" pitchFamily="34" charset="0"/>
              </a:defRPr>
            </a:lvl2pPr>
            <a:lvl3pPr marL="1164589" indent="-232917">
              <a:defRPr>
                <a:solidFill>
                  <a:schemeClr val="tx1"/>
                </a:solidFill>
                <a:latin typeface="Tahoma" pitchFamily="34" charset="0"/>
              </a:defRPr>
            </a:lvl3pPr>
            <a:lvl4pPr marL="1630423" indent="-232917">
              <a:defRPr>
                <a:solidFill>
                  <a:schemeClr val="tx1"/>
                </a:solidFill>
                <a:latin typeface="Tahoma" pitchFamily="34" charset="0"/>
              </a:defRPr>
            </a:lvl4pPr>
            <a:lvl5pPr marL="2096259" indent="-232917">
              <a:defRPr>
                <a:solidFill>
                  <a:schemeClr val="tx1"/>
                </a:solidFill>
                <a:latin typeface="Tahoma" pitchFamily="34" charset="0"/>
              </a:defRPr>
            </a:lvl5pPr>
            <a:lvl6pPr marL="2562094" indent="-232917" eaLnBrk="0" fontAlgn="base" hangingPunct="0">
              <a:spcBef>
                <a:spcPct val="0"/>
              </a:spcBef>
              <a:spcAft>
                <a:spcPct val="0"/>
              </a:spcAft>
              <a:defRPr>
                <a:solidFill>
                  <a:schemeClr val="tx1"/>
                </a:solidFill>
                <a:latin typeface="Tahoma" pitchFamily="34" charset="0"/>
              </a:defRPr>
            </a:lvl6pPr>
            <a:lvl7pPr marL="3027929" indent="-232917" eaLnBrk="0" fontAlgn="base" hangingPunct="0">
              <a:spcBef>
                <a:spcPct val="0"/>
              </a:spcBef>
              <a:spcAft>
                <a:spcPct val="0"/>
              </a:spcAft>
              <a:defRPr>
                <a:solidFill>
                  <a:schemeClr val="tx1"/>
                </a:solidFill>
                <a:latin typeface="Tahoma" pitchFamily="34" charset="0"/>
              </a:defRPr>
            </a:lvl7pPr>
            <a:lvl8pPr marL="3493764" indent="-232917" eaLnBrk="0" fontAlgn="base" hangingPunct="0">
              <a:spcBef>
                <a:spcPct val="0"/>
              </a:spcBef>
              <a:spcAft>
                <a:spcPct val="0"/>
              </a:spcAft>
              <a:defRPr>
                <a:solidFill>
                  <a:schemeClr val="tx1"/>
                </a:solidFill>
                <a:latin typeface="Tahoma" pitchFamily="34" charset="0"/>
              </a:defRPr>
            </a:lvl8pPr>
            <a:lvl9pPr marL="3959600" indent="-232917" eaLnBrk="0" fontAlgn="base" hangingPunct="0">
              <a:spcBef>
                <a:spcPct val="0"/>
              </a:spcBef>
              <a:spcAft>
                <a:spcPct val="0"/>
              </a:spcAft>
              <a:defRPr>
                <a:solidFill>
                  <a:schemeClr val="tx1"/>
                </a:solidFill>
                <a:latin typeface="Tahoma" pitchFamily="34" charset="0"/>
              </a:defRPr>
            </a:lvl9pPr>
          </a:lstStyle>
          <a:p>
            <a:fld id="{2BC2B011-FCCD-4FBF-81FB-5CB6C9E34EF2}" type="slidenum">
              <a:rPr lang="en-US">
                <a:solidFill>
                  <a:prstClr val="black"/>
                </a:solidFill>
              </a:rPr>
              <a:pPr/>
              <a:t>57</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rial" pitchFamily="34" charset="0"/>
                <a:cs typeface="Arial" pitchFamily="34" charset="0"/>
              </a:rPr>
              <a:t>Copyright 2002-2012, SpecialtyHealth, Inc.  All rights reserved.</a:t>
            </a:r>
          </a:p>
          <a:p>
            <a:r>
              <a:rPr lang="en-US" sz="800" dirty="0">
                <a:latin typeface="Arial" pitchFamily="34" charset="0"/>
                <a:cs typeface="Arial" pitchFamily="34" charset="0"/>
              </a:rPr>
              <a:t>Reproduction forbidden without permission. </a:t>
            </a:r>
            <a:r>
              <a:rPr lang="en-US" sz="800" u="sng" dirty="0">
                <a:latin typeface="Arial" pitchFamily="34" charset="0"/>
                <a:cs typeface="Arial" pitchFamily="34" charset="0"/>
                <a:hlinkClick r:id="rId3"/>
              </a:rPr>
              <a:t>www.specialtyhealth.com</a:t>
            </a:r>
            <a:endParaRPr lang="en-US" sz="800" dirty="0">
              <a:latin typeface="Arial" pitchFamily="34" charset="0"/>
              <a:cs typeface="Arial" pitchFamily="34" charset="0"/>
            </a:endParaRPr>
          </a:p>
          <a:p>
            <a:r>
              <a:rPr lang="en-US" sz="800" dirty="0">
                <a:latin typeface="Arial" pitchFamily="34" charset="0"/>
                <a:cs typeface="Arial" pitchFamily="34" charset="0"/>
              </a:rPr>
              <a:t>W:Wellness and Prevention Marketing/Compression of Morbidity</a:t>
            </a: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EECB9B5-9FB2-4FF0-9C83-0A011993C77C}" type="slidenum">
              <a:rPr lang="en-US" smtClean="0"/>
              <a:t>58</a:t>
            </a:fld>
            <a:endParaRPr lang="en-US"/>
          </a:p>
        </p:txBody>
      </p:sp>
    </p:spTree>
    <p:extLst>
      <p:ext uri="{BB962C8B-B14F-4D97-AF65-F5344CB8AC3E}">
        <p14:creationId xmlns:p14="http://schemas.microsoft.com/office/powerpoint/2010/main" val="3809521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56982" indent="-291147">
              <a:defRPr>
                <a:solidFill>
                  <a:schemeClr val="tx1"/>
                </a:solidFill>
                <a:latin typeface="Tahoma" pitchFamily="34" charset="0"/>
              </a:defRPr>
            </a:lvl2pPr>
            <a:lvl3pPr marL="1164589" indent="-232917">
              <a:defRPr>
                <a:solidFill>
                  <a:schemeClr val="tx1"/>
                </a:solidFill>
                <a:latin typeface="Tahoma" pitchFamily="34" charset="0"/>
              </a:defRPr>
            </a:lvl3pPr>
            <a:lvl4pPr marL="1630423" indent="-232917">
              <a:defRPr>
                <a:solidFill>
                  <a:schemeClr val="tx1"/>
                </a:solidFill>
                <a:latin typeface="Tahoma" pitchFamily="34" charset="0"/>
              </a:defRPr>
            </a:lvl4pPr>
            <a:lvl5pPr marL="2096259" indent="-232917">
              <a:defRPr>
                <a:solidFill>
                  <a:schemeClr val="tx1"/>
                </a:solidFill>
                <a:latin typeface="Tahoma" pitchFamily="34" charset="0"/>
              </a:defRPr>
            </a:lvl5pPr>
            <a:lvl6pPr marL="2562094" indent="-232917" eaLnBrk="0" fontAlgn="base" hangingPunct="0">
              <a:spcBef>
                <a:spcPct val="0"/>
              </a:spcBef>
              <a:spcAft>
                <a:spcPct val="0"/>
              </a:spcAft>
              <a:defRPr>
                <a:solidFill>
                  <a:schemeClr val="tx1"/>
                </a:solidFill>
                <a:latin typeface="Tahoma" pitchFamily="34" charset="0"/>
              </a:defRPr>
            </a:lvl6pPr>
            <a:lvl7pPr marL="3027929" indent="-232917" eaLnBrk="0" fontAlgn="base" hangingPunct="0">
              <a:spcBef>
                <a:spcPct val="0"/>
              </a:spcBef>
              <a:spcAft>
                <a:spcPct val="0"/>
              </a:spcAft>
              <a:defRPr>
                <a:solidFill>
                  <a:schemeClr val="tx1"/>
                </a:solidFill>
                <a:latin typeface="Tahoma" pitchFamily="34" charset="0"/>
              </a:defRPr>
            </a:lvl7pPr>
            <a:lvl8pPr marL="3493764" indent="-232917" eaLnBrk="0" fontAlgn="base" hangingPunct="0">
              <a:spcBef>
                <a:spcPct val="0"/>
              </a:spcBef>
              <a:spcAft>
                <a:spcPct val="0"/>
              </a:spcAft>
              <a:defRPr>
                <a:solidFill>
                  <a:schemeClr val="tx1"/>
                </a:solidFill>
                <a:latin typeface="Tahoma" pitchFamily="34" charset="0"/>
              </a:defRPr>
            </a:lvl8pPr>
            <a:lvl9pPr marL="3959600" indent="-232917" eaLnBrk="0" fontAlgn="base" hangingPunct="0">
              <a:spcBef>
                <a:spcPct val="0"/>
              </a:spcBef>
              <a:spcAft>
                <a:spcPct val="0"/>
              </a:spcAft>
              <a:defRPr>
                <a:solidFill>
                  <a:schemeClr val="tx1"/>
                </a:solidFill>
                <a:latin typeface="Tahoma" pitchFamily="34" charset="0"/>
              </a:defRPr>
            </a:lvl9pPr>
          </a:lstStyle>
          <a:p>
            <a:fld id="{2BC2B011-FCCD-4FBF-81FB-5CB6C9E34EF2}" type="slidenum">
              <a:rPr lang="en-US">
                <a:solidFill>
                  <a:prstClr val="black"/>
                </a:solidFill>
              </a:rPr>
              <a:pPr/>
              <a:t>62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28976" indent="-280375">
              <a:defRPr>
                <a:solidFill>
                  <a:schemeClr val="tx1"/>
                </a:solidFill>
                <a:latin typeface="Tahoma" pitchFamily="34" charset="0"/>
              </a:defRPr>
            </a:lvl2pPr>
            <a:lvl3pPr marL="1121502" indent="-224299">
              <a:defRPr>
                <a:solidFill>
                  <a:schemeClr val="tx1"/>
                </a:solidFill>
                <a:latin typeface="Tahoma" pitchFamily="34" charset="0"/>
              </a:defRPr>
            </a:lvl3pPr>
            <a:lvl4pPr marL="1570102" indent="-224299">
              <a:defRPr>
                <a:solidFill>
                  <a:schemeClr val="tx1"/>
                </a:solidFill>
                <a:latin typeface="Tahoma" pitchFamily="34" charset="0"/>
              </a:defRPr>
            </a:lvl4pPr>
            <a:lvl5pPr marL="2018703" indent="-224299">
              <a:defRPr>
                <a:solidFill>
                  <a:schemeClr val="tx1"/>
                </a:solidFill>
                <a:latin typeface="Tahoma" pitchFamily="34" charset="0"/>
              </a:defRPr>
            </a:lvl5pPr>
            <a:lvl6pPr marL="2467304" indent="-224299" eaLnBrk="0" fontAlgn="base" hangingPunct="0">
              <a:spcBef>
                <a:spcPct val="0"/>
              </a:spcBef>
              <a:spcAft>
                <a:spcPct val="0"/>
              </a:spcAft>
              <a:defRPr>
                <a:solidFill>
                  <a:schemeClr val="tx1"/>
                </a:solidFill>
                <a:latin typeface="Tahoma" pitchFamily="34" charset="0"/>
              </a:defRPr>
            </a:lvl6pPr>
            <a:lvl7pPr marL="2915905" indent="-224299" eaLnBrk="0" fontAlgn="base" hangingPunct="0">
              <a:spcBef>
                <a:spcPct val="0"/>
              </a:spcBef>
              <a:spcAft>
                <a:spcPct val="0"/>
              </a:spcAft>
              <a:defRPr>
                <a:solidFill>
                  <a:schemeClr val="tx1"/>
                </a:solidFill>
                <a:latin typeface="Tahoma" pitchFamily="34" charset="0"/>
              </a:defRPr>
            </a:lvl7pPr>
            <a:lvl8pPr marL="3364506" indent="-224299" eaLnBrk="0" fontAlgn="base" hangingPunct="0">
              <a:spcBef>
                <a:spcPct val="0"/>
              </a:spcBef>
              <a:spcAft>
                <a:spcPct val="0"/>
              </a:spcAft>
              <a:defRPr>
                <a:solidFill>
                  <a:schemeClr val="tx1"/>
                </a:solidFill>
                <a:latin typeface="Tahoma" pitchFamily="34" charset="0"/>
              </a:defRPr>
            </a:lvl8pPr>
            <a:lvl9pPr marL="3813106" indent="-224299" eaLnBrk="0" fontAlgn="base" hangingPunct="0">
              <a:spcBef>
                <a:spcPct val="0"/>
              </a:spcBef>
              <a:spcAft>
                <a:spcPct val="0"/>
              </a:spcAft>
              <a:defRPr>
                <a:solidFill>
                  <a:schemeClr val="tx1"/>
                </a:solidFill>
                <a:latin typeface="Tahoma" pitchFamily="34" charset="0"/>
              </a:defRPr>
            </a:lvl9pPr>
          </a:lstStyle>
          <a:p>
            <a:fld id="{19CB7295-DB82-4CA5-B014-E16014E3E9AA}" type="slidenum">
              <a:rPr lang="en-US" smtClean="0"/>
              <a:pPr/>
              <a:t>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rial" pitchFamily="34" charset="0"/>
                <a:cs typeface="Arial" pitchFamily="34" charset="0"/>
              </a:rPr>
              <a:t>Copyright 2002-2012, SpecialtyHealth, Inc.  All rights reserved.</a:t>
            </a:r>
          </a:p>
          <a:p>
            <a:r>
              <a:rPr lang="en-US" sz="800" dirty="0">
                <a:latin typeface="Arial" pitchFamily="34" charset="0"/>
                <a:cs typeface="Arial" pitchFamily="34" charset="0"/>
              </a:rPr>
              <a:t>Reproduction forbidden without permission. </a:t>
            </a:r>
            <a:r>
              <a:rPr lang="en-US" sz="800" u="sng" dirty="0">
                <a:latin typeface="Arial" pitchFamily="34" charset="0"/>
                <a:cs typeface="Arial" pitchFamily="34" charset="0"/>
                <a:hlinkClick r:id="rId3"/>
              </a:rPr>
              <a:t>www.specialtyhealth.com</a:t>
            </a:r>
            <a:endParaRPr lang="en-US" sz="800" dirty="0">
              <a:latin typeface="Arial" pitchFamily="34" charset="0"/>
              <a:cs typeface="Arial" pitchFamily="34" charset="0"/>
            </a:endParaRPr>
          </a:p>
          <a:p>
            <a:r>
              <a:rPr lang="en-US" sz="800" dirty="0">
                <a:latin typeface="Arial" pitchFamily="34" charset="0"/>
                <a:cs typeface="Arial" pitchFamily="34" charset="0"/>
              </a:rPr>
              <a:t>W:Wellness and Prevention Marketing/Compression of Morbidity</a:t>
            </a: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EECB9B5-9FB2-4FF0-9C83-0A011993C77C}" type="slidenum">
              <a:rPr lang="en-US" smtClean="0"/>
              <a:t>12</a:t>
            </a:fld>
            <a:endParaRPr lang="en-US"/>
          </a:p>
        </p:txBody>
      </p:sp>
    </p:spTree>
    <p:extLst>
      <p:ext uri="{BB962C8B-B14F-4D97-AF65-F5344CB8AC3E}">
        <p14:creationId xmlns:p14="http://schemas.microsoft.com/office/powerpoint/2010/main" val="3809521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F0EAC73-7CBD-4681-B252-217A37BE5E7F}" type="slidenum">
              <a:rPr lang="en-US"/>
              <a:pPr/>
              <a:t>17</a:t>
            </a:fld>
            <a:endParaRPr lang="en-US"/>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pPr>
              <a:buFontTx/>
              <a:buChar char="•"/>
            </a:pPr>
            <a:r>
              <a:rPr lang="en-US" sz="2400" b="1"/>
              <a:t>I am privileged to be able to take care of these guys.</a:t>
            </a:r>
          </a:p>
          <a:p>
            <a:pPr>
              <a:buFontTx/>
              <a:buChar char="•"/>
            </a:pPr>
            <a:r>
              <a:rPr lang="en-US" sz="2400" b="1"/>
              <a:t>The stereotype of the lazy, donut eating cop is so horribly incorrect</a:t>
            </a:r>
          </a:p>
          <a:p>
            <a:pPr>
              <a:buFontTx/>
              <a:buChar char="•"/>
            </a:pPr>
            <a:r>
              <a:rPr lang="en-US" sz="2400" b="1"/>
              <a:t>These are special people who very well might lead us out of serious medical trouble by their example.</a:t>
            </a:r>
          </a:p>
        </p:txBody>
      </p:sp>
      <p:sp>
        <p:nvSpPr>
          <p:cNvPr id="436228" name="Text Box 4"/>
          <p:cNvSpPr txBox="1">
            <a:spLocks noChangeArrowheads="1"/>
          </p:cNvSpPr>
          <p:nvPr/>
        </p:nvSpPr>
        <p:spPr bwMode="auto">
          <a:xfrm>
            <a:off x="914402" y="8610601"/>
            <a:ext cx="2209800"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12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4" rIns="91430" bIns="45714">
            <a:spAutoFit/>
          </a:bodyPr>
          <a:lstStyle/>
          <a:p>
            <a:pPr>
              <a:lnSpc>
                <a:spcPct val="50000"/>
              </a:lnSpc>
              <a:spcBef>
                <a:spcPct val="50000"/>
              </a:spcBef>
            </a:pPr>
            <a:r>
              <a:rPr lang="en-US" sz="800"/>
              <a:t>Reproduction is forbidden without written</a:t>
            </a:r>
          </a:p>
          <a:p>
            <a:pPr>
              <a:lnSpc>
                <a:spcPct val="50000"/>
              </a:lnSpc>
              <a:spcBef>
                <a:spcPct val="50000"/>
              </a:spcBef>
            </a:pPr>
            <a:r>
              <a:rPr lang="en-US" sz="800"/>
              <a:t>permission from SpecialtyHealth Inc.</a:t>
            </a:r>
          </a:p>
          <a:p>
            <a:pPr>
              <a:lnSpc>
                <a:spcPct val="50000"/>
              </a:lnSpc>
              <a:spcBef>
                <a:spcPct val="50000"/>
              </a:spcBef>
            </a:pPr>
            <a:r>
              <a:rPr lang="en-US" sz="800"/>
              <a:t>Cardiac Wellness Program </a:t>
            </a:r>
            <a:r>
              <a:rPr lang="en-US" sz="800">
                <a:cs typeface="Times New Roman" pitchFamily="18"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28976" indent="-280375">
              <a:defRPr>
                <a:solidFill>
                  <a:schemeClr val="tx1"/>
                </a:solidFill>
                <a:latin typeface="Tahoma" pitchFamily="34" charset="0"/>
              </a:defRPr>
            </a:lvl2pPr>
            <a:lvl3pPr marL="1121502" indent="-224299">
              <a:defRPr>
                <a:solidFill>
                  <a:schemeClr val="tx1"/>
                </a:solidFill>
                <a:latin typeface="Tahoma" pitchFamily="34" charset="0"/>
              </a:defRPr>
            </a:lvl3pPr>
            <a:lvl4pPr marL="1570102" indent="-224299">
              <a:defRPr>
                <a:solidFill>
                  <a:schemeClr val="tx1"/>
                </a:solidFill>
                <a:latin typeface="Tahoma" pitchFamily="34" charset="0"/>
              </a:defRPr>
            </a:lvl4pPr>
            <a:lvl5pPr marL="2018703" indent="-224299">
              <a:defRPr>
                <a:solidFill>
                  <a:schemeClr val="tx1"/>
                </a:solidFill>
                <a:latin typeface="Tahoma" pitchFamily="34" charset="0"/>
              </a:defRPr>
            </a:lvl5pPr>
            <a:lvl6pPr marL="2467304" indent="-224299" eaLnBrk="0" fontAlgn="base" hangingPunct="0">
              <a:spcBef>
                <a:spcPct val="0"/>
              </a:spcBef>
              <a:spcAft>
                <a:spcPct val="0"/>
              </a:spcAft>
              <a:defRPr>
                <a:solidFill>
                  <a:schemeClr val="tx1"/>
                </a:solidFill>
                <a:latin typeface="Tahoma" pitchFamily="34" charset="0"/>
              </a:defRPr>
            </a:lvl6pPr>
            <a:lvl7pPr marL="2915905" indent="-224299" eaLnBrk="0" fontAlgn="base" hangingPunct="0">
              <a:spcBef>
                <a:spcPct val="0"/>
              </a:spcBef>
              <a:spcAft>
                <a:spcPct val="0"/>
              </a:spcAft>
              <a:defRPr>
                <a:solidFill>
                  <a:schemeClr val="tx1"/>
                </a:solidFill>
                <a:latin typeface="Tahoma" pitchFamily="34" charset="0"/>
              </a:defRPr>
            </a:lvl7pPr>
            <a:lvl8pPr marL="3364506" indent="-224299" eaLnBrk="0" fontAlgn="base" hangingPunct="0">
              <a:spcBef>
                <a:spcPct val="0"/>
              </a:spcBef>
              <a:spcAft>
                <a:spcPct val="0"/>
              </a:spcAft>
              <a:defRPr>
                <a:solidFill>
                  <a:schemeClr val="tx1"/>
                </a:solidFill>
                <a:latin typeface="Tahoma" pitchFamily="34" charset="0"/>
              </a:defRPr>
            </a:lvl8pPr>
            <a:lvl9pPr marL="3813106" indent="-224299" eaLnBrk="0" fontAlgn="base" hangingPunct="0">
              <a:spcBef>
                <a:spcPct val="0"/>
              </a:spcBef>
              <a:spcAft>
                <a:spcPct val="0"/>
              </a:spcAft>
              <a:defRPr>
                <a:solidFill>
                  <a:schemeClr val="tx1"/>
                </a:solidFill>
                <a:latin typeface="Tahoma" pitchFamily="34" charset="0"/>
              </a:defRPr>
            </a:lvl9pPr>
          </a:lstStyle>
          <a:p>
            <a:fld id="{F2FB31F1-EFC2-4F57-ADDC-8204EAF6C4FD}" type="slidenum">
              <a:rPr lang="en-US" smtClean="0"/>
              <a:pPr/>
              <a:t>18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28976" indent="-280375">
              <a:defRPr>
                <a:solidFill>
                  <a:schemeClr val="tx1"/>
                </a:solidFill>
                <a:latin typeface="Tahoma" pitchFamily="34" charset="0"/>
              </a:defRPr>
            </a:lvl2pPr>
            <a:lvl3pPr marL="1121502" indent="-224299">
              <a:defRPr>
                <a:solidFill>
                  <a:schemeClr val="tx1"/>
                </a:solidFill>
                <a:latin typeface="Tahoma" pitchFamily="34" charset="0"/>
              </a:defRPr>
            </a:lvl3pPr>
            <a:lvl4pPr marL="1570102" indent="-224299">
              <a:defRPr>
                <a:solidFill>
                  <a:schemeClr val="tx1"/>
                </a:solidFill>
                <a:latin typeface="Tahoma" pitchFamily="34" charset="0"/>
              </a:defRPr>
            </a:lvl4pPr>
            <a:lvl5pPr marL="2018703" indent="-224299">
              <a:defRPr>
                <a:solidFill>
                  <a:schemeClr val="tx1"/>
                </a:solidFill>
                <a:latin typeface="Tahoma" pitchFamily="34" charset="0"/>
              </a:defRPr>
            </a:lvl5pPr>
            <a:lvl6pPr marL="2467304" indent="-224299" eaLnBrk="0" fontAlgn="base" hangingPunct="0">
              <a:spcBef>
                <a:spcPct val="0"/>
              </a:spcBef>
              <a:spcAft>
                <a:spcPct val="0"/>
              </a:spcAft>
              <a:defRPr>
                <a:solidFill>
                  <a:schemeClr val="tx1"/>
                </a:solidFill>
                <a:latin typeface="Tahoma" pitchFamily="34" charset="0"/>
              </a:defRPr>
            </a:lvl6pPr>
            <a:lvl7pPr marL="2915905" indent="-224299" eaLnBrk="0" fontAlgn="base" hangingPunct="0">
              <a:spcBef>
                <a:spcPct val="0"/>
              </a:spcBef>
              <a:spcAft>
                <a:spcPct val="0"/>
              </a:spcAft>
              <a:defRPr>
                <a:solidFill>
                  <a:schemeClr val="tx1"/>
                </a:solidFill>
                <a:latin typeface="Tahoma" pitchFamily="34" charset="0"/>
              </a:defRPr>
            </a:lvl7pPr>
            <a:lvl8pPr marL="3364506" indent="-224299" eaLnBrk="0" fontAlgn="base" hangingPunct="0">
              <a:spcBef>
                <a:spcPct val="0"/>
              </a:spcBef>
              <a:spcAft>
                <a:spcPct val="0"/>
              </a:spcAft>
              <a:defRPr>
                <a:solidFill>
                  <a:schemeClr val="tx1"/>
                </a:solidFill>
                <a:latin typeface="Tahoma" pitchFamily="34" charset="0"/>
              </a:defRPr>
            </a:lvl8pPr>
            <a:lvl9pPr marL="3813106" indent="-224299" eaLnBrk="0" fontAlgn="base" hangingPunct="0">
              <a:spcBef>
                <a:spcPct val="0"/>
              </a:spcBef>
              <a:spcAft>
                <a:spcPct val="0"/>
              </a:spcAft>
              <a:defRPr>
                <a:solidFill>
                  <a:schemeClr val="tx1"/>
                </a:solidFill>
                <a:latin typeface="Tahoma" pitchFamily="34" charset="0"/>
              </a:defRPr>
            </a:lvl9pPr>
          </a:lstStyle>
          <a:p>
            <a:fld id="{320C2E92-497D-4F49-9783-42EF179AFC00}" type="slidenum">
              <a:rPr lang="en-US" smtClean="0"/>
              <a:pPr/>
              <a:t>35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28976" indent="-280375">
              <a:defRPr>
                <a:solidFill>
                  <a:schemeClr val="tx1"/>
                </a:solidFill>
                <a:latin typeface="Tahoma" pitchFamily="34" charset="0"/>
              </a:defRPr>
            </a:lvl2pPr>
            <a:lvl3pPr marL="1121502" indent="-224299">
              <a:defRPr>
                <a:solidFill>
                  <a:schemeClr val="tx1"/>
                </a:solidFill>
                <a:latin typeface="Tahoma" pitchFamily="34" charset="0"/>
              </a:defRPr>
            </a:lvl3pPr>
            <a:lvl4pPr marL="1570102" indent="-224299">
              <a:defRPr>
                <a:solidFill>
                  <a:schemeClr val="tx1"/>
                </a:solidFill>
                <a:latin typeface="Tahoma" pitchFamily="34" charset="0"/>
              </a:defRPr>
            </a:lvl4pPr>
            <a:lvl5pPr marL="2018703" indent="-224299">
              <a:defRPr>
                <a:solidFill>
                  <a:schemeClr val="tx1"/>
                </a:solidFill>
                <a:latin typeface="Tahoma" pitchFamily="34" charset="0"/>
              </a:defRPr>
            </a:lvl5pPr>
            <a:lvl6pPr marL="2467304" indent="-224299" eaLnBrk="0" fontAlgn="base" hangingPunct="0">
              <a:spcBef>
                <a:spcPct val="0"/>
              </a:spcBef>
              <a:spcAft>
                <a:spcPct val="0"/>
              </a:spcAft>
              <a:defRPr>
                <a:solidFill>
                  <a:schemeClr val="tx1"/>
                </a:solidFill>
                <a:latin typeface="Tahoma" pitchFamily="34" charset="0"/>
              </a:defRPr>
            </a:lvl6pPr>
            <a:lvl7pPr marL="2915905" indent="-224299" eaLnBrk="0" fontAlgn="base" hangingPunct="0">
              <a:spcBef>
                <a:spcPct val="0"/>
              </a:spcBef>
              <a:spcAft>
                <a:spcPct val="0"/>
              </a:spcAft>
              <a:defRPr>
                <a:solidFill>
                  <a:schemeClr val="tx1"/>
                </a:solidFill>
                <a:latin typeface="Tahoma" pitchFamily="34" charset="0"/>
              </a:defRPr>
            </a:lvl7pPr>
            <a:lvl8pPr marL="3364506" indent="-224299" eaLnBrk="0" fontAlgn="base" hangingPunct="0">
              <a:spcBef>
                <a:spcPct val="0"/>
              </a:spcBef>
              <a:spcAft>
                <a:spcPct val="0"/>
              </a:spcAft>
              <a:defRPr>
                <a:solidFill>
                  <a:schemeClr val="tx1"/>
                </a:solidFill>
                <a:latin typeface="Tahoma" pitchFamily="34" charset="0"/>
              </a:defRPr>
            </a:lvl8pPr>
            <a:lvl9pPr marL="3813106" indent="-224299" eaLnBrk="0" fontAlgn="base" hangingPunct="0">
              <a:spcBef>
                <a:spcPct val="0"/>
              </a:spcBef>
              <a:spcAft>
                <a:spcPct val="0"/>
              </a:spcAft>
              <a:defRPr>
                <a:solidFill>
                  <a:schemeClr val="tx1"/>
                </a:solidFill>
                <a:latin typeface="Tahoma" pitchFamily="34" charset="0"/>
              </a:defRPr>
            </a:lvl9pPr>
          </a:lstStyle>
          <a:p>
            <a:fld id="{BDDD81F4-8739-4DE6-BB6C-FBBFDEEE8E85}" type="slidenum">
              <a:rPr lang="en-US" smtClean="0"/>
              <a:pPr/>
              <a:t>37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rial" pitchFamily="34" charset="0"/>
                <a:cs typeface="Arial" pitchFamily="34" charset="0"/>
              </a:rPr>
              <a:t>Copyright 2002-2012, SpecialtyHealth, Inc.  All rights reserved.</a:t>
            </a:r>
          </a:p>
          <a:p>
            <a:r>
              <a:rPr lang="en-US" sz="800" dirty="0">
                <a:latin typeface="Arial" pitchFamily="34" charset="0"/>
                <a:cs typeface="Arial" pitchFamily="34" charset="0"/>
              </a:rPr>
              <a:t>Reproduction forbidden without permission. </a:t>
            </a:r>
            <a:r>
              <a:rPr lang="en-US" sz="800" u="sng" dirty="0">
                <a:latin typeface="Arial" pitchFamily="34" charset="0"/>
                <a:cs typeface="Arial" pitchFamily="34" charset="0"/>
                <a:hlinkClick r:id="rId3"/>
              </a:rPr>
              <a:t>www.specialtyhealth.com</a:t>
            </a:r>
            <a:endParaRPr lang="en-US" sz="800" dirty="0">
              <a:latin typeface="Arial" pitchFamily="34" charset="0"/>
              <a:cs typeface="Arial" pitchFamily="34" charset="0"/>
            </a:endParaRPr>
          </a:p>
          <a:p>
            <a:r>
              <a:rPr lang="en-US" sz="800" dirty="0">
                <a:latin typeface="Arial" pitchFamily="34" charset="0"/>
                <a:cs typeface="Arial" pitchFamily="34" charset="0"/>
              </a:rPr>
              <a:t>W:Wellness and Prevention Marketing/Compression of Morbidity</a:t>
            </a: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EECB9B5-9FB2-4FF0-9C83-0A011993C77C}" type="slidenum">
              <a:rPr lang="en-US" smtClean="0"/>
              <a:t>40</a:t>
            </a:fld>
            <a:endParaRPr lang="en-US"/>
          </a:p>
        </p:txBody>
      </p:sp>
    </p:spTree>
    <p:extLst>
      <p:ext uri="{BB962C8B-B14F-4D97-AF65-F5344CB8AC3E}">
        <p14:creationId xmlns:p14="http://schemas.microsoft.com/office/powerpoint/2010/main" val="3809521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rial" pitchFamily="34" charset="0"/>
                <a:cs typeface="Arial" pitchFamily="34" charset="0"/>
              </a:rPr>
              <a:t>Copyright 2002-2012, SpecialtyHealth, Inc.  All rights reserved.</a:t>
            </a:r>
          </a:p>
          <a:p>
            <a:r>
              <a:rPr lang="en-US" sz="800" dirty="0">
                <a:latin typeface="Arial" pitchFamily="34" charset="0"/>
                <a:cs typeface="Arial" pitchFamily="34" charset="0"/>
              </a:rPr>
              <a:t>Reproduction forbidden without permission. </a:t>
            </a:r>
            <a:r>
              <a:rPr lang="en-US" sz="800" u="sng" dirty="0">
                <a:latin typeface="Arial" pitchFamily="34" charset="0"/>
                <a:cs typeface="Arial" pitchFamily="34" charset="0"/>
                <a:hlinkClick r:id="rId3"/>
              </a:rPr>
              <a:t>www.specialtyhealth.com</a:t>
            </a:r>
            <a:endParaRPr lang="en-US" sz="800" dirty="0">
              <a:latin typeface="Arial" pitchFamily="34" charset="0"/>
              <a:cs typeface="Arial" pitchFamily="34" charset="0"/>
            </a:endParaRPr>
          </a:p>
          <a:p>
            <a:r>
              <a:rPr lang="en-US" sz="800" dirty="0">
                <a:latin typeface="Arial" pitchFamily="34" charset="0"/>
                <a:cs typeface="Arial" pitchFamily="34" charset="0"/>
              </a:rPr>
              <a:t>W:Wellness and Prevention Marketing/Compression of Morbidity</a:t>
            </a: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EECB9B5-9FB2-4FF0-9C83-0A011993C77C}" type="slidenum">
              <a:rPr lang="en-US" smtClean="0"/>
              <a:t>43</a:t>
            </a:fld>
            <a:endParaRPr lang="en-US"/>
          </a:p>
        </p:txBody>
      </p:sp>
    </p:spTree>
    <p:extLst>
      <p:ext uri="{BB962C8B-B14F-4D97-AF65-F5344CB8AC3E}">
        <p14:creationId xmlns:p14="http://schemas.microsoft.com/office/powerpoint/2010/main" val="3809521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2140C9-0442-4386-81C7-2090CDA73D56}" type="datetimeFigureOut">
              <a:rPr lang="en-US" smtClean="0"/>
              <a:t>8/28/2012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9AA1E-7596-4B74-A56E-B500C623FAC7}" type="slidenum">
              <a:rPr lang="en-US" smtClean="0"/>
              <a:t>‹#›</a:t>
            </a:fld>
            <a:endParaRPr lang="en-US"/>
          </a:p>
        </p:txBody>
      </p:sp>
    </p:spTree>
    <p:extLst>
      <p:ext uri="{BB962C8B-B14F-4D97-AF65-F5344CB8AC3E}">
        <p14:creationId xmlns:p14="http://schemas.microsoft.com/office/powerpoint/2010/main" val="1149819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2140C9-0442-4386-81C7-2090CDA73D56}" type="datetimeFigureOut">
              <a:rPr lang="en-US" smtClean="0"/>
              <a:t>8/28/2012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9AA1E-7596-4B74-A56E-B500C623FAC7}" type="slidenum">
              <a:rPr lang="en-US" smtClean="0"/>
              <a:t>‹#›</a:t>
            </a:fld>
            <a:endParaRPr lang="en-US"/>
          </a:p>
        </p:txBody>
      </p:sp>
    </p:spTree>
    <p:extLst>
      <p:ext uri="{BB962C8B-B14F-4D97-AF65-F5344CB8AC3E}">
        <p14:creationId xmlns:p14="http://schemas.microsoft.com/office/powerpoint/2010/main" val="247274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2140C9-0442-4386-81C7-2090CDA73D56}" type="datetimeFigureOut">
              <a:rPr lang="en-US" smtClean="0"/>
              <a:t>8/28/2012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9AA1E-7596-4B74-A56E-B500C623FAC7}" type="slidenum">
              <a:rPr lang="en-US" smtClean="0"/>
              <a:t>‹#›</a:t>
            </a:fld>
            <a:endParaRPr lang="en-US"/>
          </a:p>
        </p:txBody>
      </p:sp>
    </p:spTree>
    <p:extLst>
      <p:ext uri="{BB962C8B-B14F-4D97-AF65-F5344CB8AC3E}">
        <p14:creationId xmlns:p14="http://schemas.microsoft.com/office/powerpoint/2010/main" val="1331724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1A72EA10-8BAC-4034-A7A5-6FBA9815755B}" type="slidenum">
              <a:rPr lang="en-US"/>
              <a:pPr/>
              <a:t>‹#›</a:t>
            </a:fld>
            <a:endParaRPr lang="en-US"/>
          </a:p>
        </p:txBody>
      </p:sp>
    </p:spTree>
    <p:extLst>
      <p:ext uri="{BB962C8B-B14F-4D97-AF65-F5344CB8AC3E}">
        <p14:creationId xmlns:p14="http://schemas.microsoft.com/office/powerpoint/2010/main" val="2444523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214313"/>
            <a:ext cx="7804150" cy="591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1FAB8CD2-674C-4376-B8FC-1583DB668D87}" type="slidenum">
              <a:rPr lang="en-US"/>
              <a:pPr>
                <a:defRPr/>
              </a:pPr>
              <a:t>‹#›</a:t>
            </a:fld>
            <a:endParaRPr lang="en-US"/>
          </a:p>
        </p:txBody>
      </p:sp>
    </p:spTree>
    <p:extLst>
      <p:ext uri="{BB962C8B-B14F-4D97-AF65-F5344CB8AC3E}">
        <p14:creationId xmlns:p14="http://schemas.microsoft.com/office/powerpoint/2010/main" val="2569270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2140C9-0442-4386-81C7-2090CDA73D56}" type="datetimeFigureOut">
              <a:rPr lang="en-US" smtClean="0"/>
              <a:t>8/28/2012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9AA1E-7596-4B74-A56E-B500C623FAC7}" type="slidenum">
              <a:rPr lang="en-US" smtClean="0"/>
              <a:t>‹#›</a:t>
            </a:fld>
            <a:endParaRPr lang="en-US"/>
          </a:p>
        </p:txBody>
      </p:sp>
    </p:spTree>
    <p:extLst>
      <p:ext uri="{BB962C8B-B14F-4D97-AF65-F5344CB8AC3E}">
        <p14:creationId xmlns:p14="http://schemas.microsoft.com/office/powerpoint/2010/main" val="3939917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2140C9-0442-4386-81C7-2090CDA73D56}" type="datetimeFigureOut">
              <a:rPr lang="en-US" smtClean="0"/>
              <a:t>8/28/2012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9AA1E-7596-4B74-A56E-B500C623FAC7}" type="slidenum">
              <a:rPr lang="en-US" smtClean="0"/>
              <a:t>‹#›</a:t>
            </a:fld>
            <a:endParaRPr lang="en-US"/>
          </a:p>
        </p:txBody>
      </p:sp>
    </p:spTree>
    <p:extLst>
      <p:ext uri="{BB962C8B-B14F-4D97-AF65-F5344CB8AC3E}">
        <p14:creationId xmlns:p14="http://schemas.microsoft.com/office/powerpoint/2010/main" val="1183923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2140C9-0442-4386-81C7-2090CDA73D56}" type="datetimeFigureOut">
              <a:rPr lang="en-US" smtClean="0"/>
              <a:t>8/28/2012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9AA1E-7596-4B74-A56E-B500C623FAC7}" type="slidenum">
              <a:rPr lang="en-US" smtClean="0"/>
              <a:t>‹#›</a:t>
            </a:fld>
            <a:endParaRPr lang="en-US"/>
          </a:p>
        </p:txBody>
      </p:sp>
    </p:spTree>
    <p:extLst>
      <p:ext uri="{BB962C8B-B14F-4D97-AF65-F5344CB8AC3E}">
        <p14:creationId xmlns:p14="http://schemas.microsoft.com/office/powerpoint/2010/main" val="49722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2140C9-0442-4386-81C7-2090CDA73D56}" type="datetimeFigureOut">
              <a:rPr lang="en-US" smtClean="0"/>
              <a:t>8/28/2012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59AA1E-7596-4B74-A56E-B500C623FAC7}" type="slidenum">
              <a:rPr lang="en-US" smtClean="0"/>
              <a:t>‹#›</a:t>
            </a:fld>
            <a:endParaRPr lang="en-US"/>
          </a:p>
        </p:txBody>
      </p:sp>
    </p:spTree>
    <p:extLst>
      <p:ext uri="{BB962C8B-B14F-4D97-AF65-F5344CB8AC3E}">
        <p14:creationId xmlns:p14="http://schemas.microsoft.com/office/powerpoint/2010/main" val="39882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2140C9-0442-4386-81C7-2090CDA73D56}" type="datetimeFigureOut">
              <a:rPr lang="en-US" smtClean="0"/>
              <a:t>8/28/2012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59AA1E-7596-4B74-A56E-B500C623FAC7}" type="slidenum">
              <a:rPr lang="en-US" smtClean="0"/>
              <a:t>‹#›</a:t>
            </a:fld>
            <a:endParaRPr lang="en-US"/>
          </a:p>
        </p:txBody>
      </p:sp>
    </p:spTree>
    <p:extLst>
      <p:ext uri="{BB962C8B-B14F-4D97-AF65-F5344CB8AC3E}">
        <p14:creationId xmlns:p14="http://schemas.microsoft.com/office/powerpoint/2010/main" val="361949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140C9-0442-4386-81C7-2090CDA73D56}" type="datetimeFigureOut">
              <a:rPr lang="en-US" smtClean="0"/>
              <a:t>8/28/2012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59AA1E-7596-4B74-A56E-B500C623FAC7}" type="slidenum">
              <a:rPr lang="en-US" smtClean="0"/>
              <a:t>‹#›</a:t>
            </a:fld>
            <a:endParaRPr lang="en-US"/>
          </a:p>
        </p:txBody>
      </p:sp>
    </p:spTree>
    <p:extLst>
      <p:ext uri="{BB962C8B-B14F-4D97-AF65-F5344CB8AC3E}">
        <p14:creationId xmlns:p14="http://schemas.microsoft.com/office/powerpoint/2010/main" val="138090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140C9-0442-4386-81C7-2090CDA73D56}" type="datetimeFigureOut">
              <a:rPr lang="en-US" smtClean="0"/>
              <a:t>8/28/2012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9AA1E-7596-4B74-A56E-B500C623FAC7}" type="slidenum">
              <a:rPr lang="en-US" smtClean="0"/>
              <a:t>‹#›</a:t>
            </a:fld>
            <a:endParaRPr lang="en-US"/>
          </a:p>
        </p:txBody>
      </p:sp>
    </p:spTree>
    <p:extLst>
      <p:ext uri="{BB962C8B-B14F-4D97-AF65-F5344CB8AC3E}">
        <p14:creationId xmlns:p14="http://schemas.microsoft.com/office/powerpoint/2010/main" val="8749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140C9-0442-4386-81C7-2090CDA73D56}" type="datetimeFigureOut">
              <a:rPr lang="en-US" smtClean="0"/>
              <a:t>8/28/2012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9AA1E-7596-4B74-A56E-B500C623FAC7}" type="slidenum">
              <a:rPr lang="en-US" smtClean="0"/>
              <a:t>‹#›</a:t>
            </a:fld>
            <a:endParaRPr lang="en-US"/>
          </a:p>
        </p:txBody>
      </p:sp>
    </p:spTree>
    <p:extLst>
      <p:ext uri="{BB962C8B-B14F-4D97-AF65-F5344CB8AC3E}">
        <p14:creationId xmlns:p14="http://schemas.microsoft.com/office/powerpoint/2010/main" val="199714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18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140C9-0442-4386-81C7-2090CDA73D56}" type="datetimeFigureOut">
              <a:rPr lang="en-US" smtClean="0"/>
              <a:t>8/28/2012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9AA1E-7596-4B74-A56E-B500C623FAC7}" type="slidenum">
              <a:rPr lang="en-US" smtClean="0"/>
              <a:t>‹#›</a:t>
            </a:fld>
            <a:endParaRPr lang="en-US"/>
          </a:p>
        </p:txBody>
      </p:sp>
    </p:spTree>
    <p:extLst>
      <p:ext uri="{BB962C8B-B14F-4D97-AF65-F5344CB8AC3E}">
        <p14:creationId xmlns:p14="http://schemas.microsoft.com/office/powerpoint/2010/main" val="4180644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specialtyhealth.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emotionalsurvival.com/book_order.ht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gi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www.policechiefmagazine.or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randomhouse.com/book/176683/why-we-get-fat-by-gary-taubes/9780307474254/" TargetMode="External"/><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google.com/aclk?sa=L&amp;ai=CnVMpcc4NUJm7Acyc2wXt1YCoBob5xrQC1rjdrDO-9PqqgAEIBhABILGK3wZQ3cG0oP7_____AWDJ9oeLvKSwGcgBB6oEIE_QqJ_yWLHzEpb0TGEJNy3Tr_yQ1b8BHxrOVGzQAg_EgAWQTsAFBaAGJg&amp;sig=AOD64_0MouPraUlRDpqEu_2ih8NDE4RVQg&amp;ctype=5&amp;ved=0CHEQ8w4&amp;adurl=http://www.walmart.com/ip/16528101?adid=22222222227010118281&amp;wmlspartner=wlpa&amp;wl0=&amp;wl1=g&amp;wl2=&amp;wl3=13694348470&amp;wl4=&amp;wl5=pla&amp;veh=sem&amp;rct=j&amp;q=why%20we%20get%20fat"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books.simonandschuster.com/Syndrome-X/Gerald-Reaven-M-D/9780684868639"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g"/><Relationship Id="rId7" Type="http://schemas.openxmlformats.org/officeDocument/2006/relationships/hyperlink" Target="http://robbwolf.com/about/press/" TargetMode="External"/><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hyperlink" Target="http://books.google.com/books?id=d_lVB6HZJ4YC&amp;printsec=frontcover&amp;source=gbs_ge_summary_r&amp;cad=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specialtyhealth.co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48.png"/><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www.specialtyhealth.com/" TargetMode="Externa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2.emf"/></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www.specialtyhealth.com/"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www.specialtyhealth.com/"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4.emf"/></Relationships>
</file>

<file path=ppt/slides/_rels/slide57.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www.specialtyhealth.co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8.png"/><Relationship Id="rId4" Type="http://schemas.openxmlformats.org/officeDocument/2006/relationships/image" Target="../media/image67.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69.emf"/></Relationships>
</file>

<file path=ppt/slides/_rels/slide62.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greenie@specialtyhealth.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6324600"/>
          </a:xfrm>
          <a:effectLst>
            <a:innerShdw blurRad="63500" dist="50800" dir="16200000">
              <a:prstClr val="black">
                <a:alpha val="50000"/>
              </a:prstClr>
            </a:innerShdw>
          </a:effectLst>
        </p:spPr>
        <p:txBody>
          <a:bodyPr>
            <a:normAutofit/>
          </a:bodyPr>
          <a:lstStyle/>
          <a:p>
            <a:pPr marL="0" indent="0" algn="ctr">
              <a:spcBef>
                <a:spcPts val="300"/>
              </a:spcBef>
              <a:buNone/>
            </a:pPr>
            <a:endParaRPr lang="en-US" dirty="0" smtClean="0">
              <a:latin typeface="Arial" pitchFamily="34" charset="0"/>
              <a:cs typeface="Arial" pitchFamily="34" charset="0"/>
            </a:endParaRPr>
          </a:p>
          <a:p>
            <a:pPr marL="0" indent="0" algn="ctr">
              <a:spcBef>
                <a:spcPts val="300"/>
              </a:spcBef>
              <a:buNone/>
            </a:pPr>
            <a:endParaRPr lang="en-US" dirty="0">
              <a:latin typeface="Arial" pitchFamily="34" charset="0"/>
              <a:cs typeface="Arial" pitchFamily="34" charset="0"/>
            </a:endParaRPr>
          </a:p>
          <a:p>
            <a:pPr marL="0" indent="0" algn="ctr">
              <a:spcBef>
                <a:spcPts val="300"/>
              </a:spcBef>
              <a:buNone/>
            </a:pPr>
            <a:endParaRPr lang="en-US" dirty="0" smtClean="0">
              <a:latin typeface="Arial" pitchFamily="34" charset="0"/>
              <a:cs typeface="Arial" pitchFamily="34" charset="0"/>
            </a:endParaRPr>
          </a:p>
          <a:p>
            <a:pPr marL="0" indent="0" algn="ctr">
              <a:spcBef>
                <a:spcPts val="300"/>
              </a:spcBef>
              <a:buNone/>
            </a:pPr>
            <a:r>
              <a:rPr lang="en-US" b="1" dirty="0">
                <a:latin typeface="Arial" pitchFamily="34" charset="0"/>
                <a:cs typeface="Arial" pitchFamily="34" charset="0"/>
              </a:rPr>
              <a:t> </a:t>
            </a:r>
            <a:r>
              <a:rPr lang="en-US" sz="1600" b="1" dirty="0">
                <a:latin typeface="Arial" pitchFamily="34" charset="0"/>
                <a:cs typeface="Arial" pitchFamily="34" charset="0"/>
              </a:rPr>
              <a:t>Chief Steven Pitts, Reno Police Dept.  </a:t>
            </a:r>
          </a:p>
          <a:p>
            <a:pPr marL="0" indent="0" algn="ctr">
              <a:spcBef>
                <a:spcPts val="300"/>
              </a:spcBef>
              <a:buNone/>
            </a:pPr>
            <a:r>
              <a:rPr lang="en-US" sz="1600" dirty="0" smtClean="0">
                <a:latin typeface="Arial" pitchFamily="34" charset="0"/>
                <a:cs typeface="Arial" pitchFamily="34" charset="0"/>
              </a:rPr>
              <a:t>Dr</a:t>
            </a:r>
            <a:r>
              <a:rPr lang="en-US" sz="1600" dirty="0">
                <a:latin typeface="Arial" pitchFamily="34" charset="0"/>
                <a:cs typeface="Arial" pitchFamily="34" charset="0"/>
              </a:rPr>
              <a:t>. James </a:t>
            </a:r>
            <a:r>
              <a:rPr lang="en-US" sz="1600" dirty="0" smtClean="0">
                <a:latin typeface="Arial" pitchFamily="34" charset="0"/>
                <a:cs typeface="Arial" pitchFamily="34" charset="0"/>
              </a:rPr>
              <a:t>Greenwald, Medical Director, </a:t>
            </a:r>
            <a:r>
              <a:rPr lang="en-US" sz="1600" dirty="0" err="1" smtClean="0">
                <a:latin typeface="Arial" pitchFamily="34" charset="0"/>
                <a:cs typeface="Arial" pitchFamily="34" charset="0"/>
              </a:rPr>
              <a:t>SpecialtyHealth</a:t>
            </a:r>
            <a:endParaRPr lang="en-US" sz="1600" dirty="0">
              <a:latin typeface="Arial" pitchFamily="34" charset="0"/>
              <a:cs typeface="Arial" pitchFamily="34" charset="0"/>
            </a:endParaRPr>
          </a:p>
          <a:p>
            <a:pPr marL="0" indent="0" algn="ctr">
              <a:spcBef>
                <a:spcPts val="300"/>
              </a:spcBef>
              <a:buNone/>
            </a:pPr>
            <a:r>
              <a:rPr lang="en-US" sz="1600" dirty="0" smtClean="0">
                <a:latin typeface="Arial" pitchFamily="34" charset="0"/>
                <a:cs typeface="Arial" pitchFamily="34" charset="0"/>
              </a:rPr>
              <a:t>Robb Wolf, Author: </a:t>
            </a:r>
            <a:r>
              <a:rPr lang="en-US" sz="1600" i="1" dirty="0" smtClean="0">
                <a:latin typeface="Arial" pitchFamily="34" charset="0"/>
                <a:cs typeface="Arial" pitchFamily="34" charset="0"/>
              </a:rPr>
              <a:t>The </a:t>
            </a:r>
            <a:r>
              <a:rPr lang="en-US" sz="1600" i="1" dirty="0" err="1" smtClean="0">
                <a:latin typeface="Arial" pitchFamily="34" charset="0"/>
                <a:cs typeface="Arial" pitchFamily="34" charset="0"/>
              </a:rPr>
              <a:t>Paleo</a:t>
            </a:r>
            <a:r>
              <a:rPr lang="en-US" sz="1600" i="1" dirty="0" smtClean="0">
                <a:latin typeface="Arial" pitchFamily="34" charset="0"/>
                <a:cs typeface="Arial" pitchFamily="34" charset="0"/>
              </a:rPr>
              <a:t> Solution </a:t>
            </a:r>
          </a:p>
          <a:p>
            <a:pPr marL="0" indent="0" algn="ctr">
              <a:spcBef>
                <a:spcPts val="300"/>
              </a:spcBef>
              <a:buNone/>
            </a:pPr>
            <a:r>
              <a:rPr lang="en-US" sz="1600" dirty="0" smtClean="0">
                <a:latin typeface="Arial" pitchFamily="34" charset="0"/>
                <a:cs typeface="Arial" pitchFamily="34" charset="0"/>
              </a:rPr>
              <a:t>   Jackie Cox, BSN, MPA, </a:t>
            </a:r>
            <a:r>
              <a:rPr lang="en-US" sz="1600" dirty="0" smtClean="0">
                <a:latin typeface="Arial" pitchFamily="34" charset="0"/>
                <a:cs typeface="Arial" pitchFamily="34" charset="0"/>
              </a:rPr>
              <a:t>President/CEO, </a:t>
            </a:r>
            <a:r>
              <a:rPr lang="en-US" sz="1600" dirty="0" err="1" smtClean="0">
                <a:latin typeface="Arial" pitchFamily="34" charset="0"/>
                <a:cs typeface="Arial" pitchFamily="34" charset="0"/>
              </a:rPr>
              <a:t>SpecialtyHealth</a:t>
            </a:r>
            <a:endParaRPr lang="en-US" sz="1600" dirty="0" smtClean="0">
              <a:latin typeface="Arial" pitchFamily="34" charset="0"/>
              <a:cs typeface="Arial" pitchFamily="34" charset="0"/>
            </a:endParaRPr>
          </a:p>
          <a:p>
            <a:pPr marL="0" indent="0" algn="ctr">
              <a:spcBef>
                <a:spcPts val="300"/>
              </a:spcBef>
              <a:buNone/>
            </a:pPr>
            <a:endParaRPr lang="en-US" sz="1600" dirty="0">
              <a:latin typeface="Arial" pitchFamily="34" charset="0"/>
              <a:cs typeface="Arial" pitchFamily="34" charset="0"/>
            </a:endParaRPr>
          </a:p>
          <a:p>
            <a:pPr marL="0" indent="0">
              <a:buNone/>
            </a:pPr>
            <a:r>
              <a:rPr lang="en-US" dirty="0" smtClean="0"/>
              <a:t>		</a:t>
            </a:r>
            <a:r>
              <a:rPr lang="en-US" dirty="0" smtClean="0"/>
              <a:t> </a:t>
            </a:r>
            <a:r>
              <a:rPr lang="en-US" dirty="0" smtClean="0"/>
              <a:t>	FBI ACADEMY</a:t>
            </a:r>
          </a:p>
          <a:p>
            <a:pPr marL="0" indent="0">
              <a:buNone/>
            </a:pPr>
            <a:r>
              <a:rPr lang="en-US" dirty="0"/>
              <a:t>	</a:t>
            </a:r>
            <a:r>
              <a:rPr lang="en-US" dirty="0" smtClean="0"/>
              <a:t>		Quantico, VA</a:t>
            </a:r>
          </a:p>
          <a:p>
            <a:pPr marL="0" indent="0">
              <a:buNone/>
            </a:pPr>
            <a:r>
              <a:rPr lang="en-US" dirty="0"/>
              <a:t>	</a:t>
            </a:r>
            <a:r>
              <a:rPr lang="en-US" dirty="0" smtClean="0"/>
              <a:t>	</a:t>
            </a:r>
            <a:r>
              <a:rPr lang="en-US" dirty="0"/>
              <a:t> </a:t>
            </a:r>
            <a:r>
              <a:rPr lang="en-US" dirty="0" smtClean="0"/>
              <a:t>    </a:t>
            </a:r>
            <a:r>
              <a:rPr lang="en-US" dirty="0" smtClean="0"/>
              <a:t>September 18, 2012</a:t>
            </a:r>
            <a:endParaRPr lang="en-US" dirty="0"/>
          </a:p>
          <a:p>
            <a:pPr marL="0" indent="0">
              <a:buNone/>
            </a:pPr>
            <a:endParaRPr lang="en-US" dirty="0"/>
          </a:p>
        </p:txBody>
      </p:sp>
      <p:sp>
        <p:nvSpPr>
          <p:cNvPr id="4" name="Rectangle 3"/>
          <p:cNvSpPr/>
          <p:nvPr/>
        </p:nvSpPr>
        <p:spPr>
          <a:xfrm>
            <a:off x="762000" y="1599248"/>
            <a:ext cx="7848600" cy="584775"/>
          </a:xfrm>
          <a:prstGeom prst="rect">
            <a:avLst/>
          </a:prstGeom>
          <a:noFill/>
        </p:spPr>
        <p:txBody>
          <a:bodyPr wrap="square" lIns="91440" tIns="45720" rIns="91440" bIns="45720">
            <a:spAutoFit/>
          </a:bodyPr>
          <a:lstStyle/>
          <a:p>
            <a:pPr algn="ctr"/>
            <a:r>
              <a:rPr lang="en-US" sz="3200" b="1" cap="none" spc="300" dirty="0">
                <a:ln w="11430" cmpd="sng">
                  <a:solidFill>
                    <a:srgbClr val="624930"/>
                  </a:solidFill>
                  <a:prstDash val="solid"/>
                  <a:miter lim="800000"/>
                </a:ln>
                <a:solidFill>
                  <a:srgbClr val="AA998C"/>
                </a:solidFill>
                <a:effectLst>
                  <a:glow rad="45500">
                    <a:schemeClr val="accent1">
                      <a:satMod val="220000"/>
                      <a:alpha val="35000"/>
                    </a:schemeClr>
                  </a:glow>
                </a:effectLst>
                <a:latin typeface="Arial" pitchFamily="34" charset="0"/>
                <a:cs typeface="Arial" pitchFamily="34" charset="0"/>
              </a:rPr>
              <a:t>Resiliency as a Path to Wellness</a:t>
            </a:r>
            <a:endParaRPr lang="en-US" sz="3200" b="1" cap="none" spc="300" dirty="0">
              <a:ln w="11430" cmpd="sng">
                <a:solidFill>
                  <a:srgbClr val="624930"/>
                </a:solidFill>
                <a:prstDash val="solid"/>
                <a:miter lim="800000"/>
              </a:ln>
              <a:solidFill>
                <a:srgbClr val="AA998C"/>
              </a:solidFill>
              <a:effectLst>
                <a:glow rad="45500">
                  <a:schemeClr val="accent1">
                    <a:satMod val="220000"/>
                    <a:alpha val="35000"/>
                  </a:schemeClr>
                </a:glo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345" y="152399"/>
            <a:ext cx="5791200" cy="1869117"/>
          </a:xfrm>
          <a:prstGeom prst="rect">
            <a:avLst/>
          </a:prstGeom>
        </p:spPr>
      </p:pic>
      <p:sp>
        <p:nvSpPr>
          <p:cNvPr id="8" name="Rectangle 7"/>
          <p:cNvSpPr/>
          <p:nvPr/>
        </p:nvSpPr>
        <p:spPr>
          <a:xfrm>
            <a:off x="762000" y="6516216"/>
            <a:ext cx="7861300" cy="230832"/>
          </a:xfrm>
          <a:prstGeom prst="rect">
            <a:avLst/>
          </a:prstGeom>
        </p:spPr>
        <p:txBody>
          <a:bodyPr wrap="square">
            <a:spAutoFit/>
          </a:bodyPr>
          <a:lstStyle/>
          <a:p>
            <a:pPr lvl="0"/>
            <a:r>
              <a:rPr lang="en-US" sz="900" dirty="0">
                <a:solidFill>
                  <a:schemeClr val="accent2">
                    <a:lumMod val="50000"/>
                  </a:schemeClr>
                </a:solidFill>
                <a:latin typeface="Arial" charset="0"/>
              </a:rPr>
              <a:t>All slides subject to copyright 2002-2012, </a:t>
            </a:r>
            <a:r>
              <a:rPr lang="en-US" sz="900" dirty="0" err="1">
                <a:solidFill>
                  <a:schemeClr val="accent2">
                    <a:lumMod val="50000"/>
                  </a:schemeClr>
                </a:solidFill>
                <a:latin typeface="Arial" charset="0"/>
              </a:rPr>
              <a:t>SpecialtyHealth</a:t>
            </a:r>
            <a:r>
              <a:rPr lang="en-US" sz="900" dirty="0">
                <a:solidFill>
                  <a:schemeClr val="accent2">
                    <a:lumMod val="50000"/>
                  </a:schemeClr>
                </a:solidFill>
                <a:latin typeface="Arial" charset="0"/>
              </a:rPr>
              <a:t>, Inc. All rights reserved. Reproduction forbidden without permission. www.specialtyhealth.com</a:t>
            </a:r>
            <a:endParaRPr lang="en-US" sz="900" dirty="0">
              <a:solidFill>
                <a:schemeClr val="accent2">
                  <a:lumMod val="50000"/>
                </a:schemeClr>
              </a:solidFill>
            </a:endParaRPr>
          </a:p>
        </p:txBody>
      </p:sp>
      <p:sp>
        <p:nvSpPr>
          <p:cNvPr id="9" name="Rectangle 8"/>
          <p:cNvSpPr/>
          <p:nvPr/>
        </p:nvSpPr>
        <p:spPr>
          <a:xfrm>
            <a:off x="2209800" y="6188790"/>
            <a:ext cx="4572000" cy="246221"/>
          </a:xfrm>
          <a:prstGeom prst="rect">
            <a:avLst/>
          </a:prstGeom>
        </p:spPr>
        <p:txBody>
          <a:bodyPr>
            <a:spAutoFit/>
          </a:bodyPr>
          <a:lstStyle/>
          <a:p>
            <a:r>
              <a:rPr lang="en-US" sz="1000" dirty="0" err="1">
                <a:solidFill>
                  <a:schemeClr val="accent2">
                    <a:lumMod val="50000"/>
                  </a:schemeClr>
                </a:solidFill>
              </a:rPr>
              <a:t>SpecialtyHealth</a:t>
            </a:r>
            <a:r>
              <a:rPr lang="en-US" sz="1000" dirty="0">
                <a:solidFill>
                  <a:schemeClr val="accent2">
                    <a:lumMod val="50000"/>
                  </a:schemeClr>
                </a:solidFill>
              </a:rPr>
              <a:t> 330 E. Liberty, Suite 200, Reno, NV  89501 (775) 398-3601</a:t>
            </a:r>
          </a:p>
        </p:txBody>
      </p:sp>
    </p:spTree>
    <p:extLst>
      <p:ext uri="{BB962C8B-B14F-4D97-AF65-F5344CB8AC3E}">
        <p14:creationId xmlns:p14="http://schemas.microsoft.com/office/powerpoint/2010/main" val="2639843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sz="3100" dirty="0" smtClean="0">
                <a:latin typeface="Arial" pitchFamily="34" charset="0"/>
                <a:cs typeface="Arial" pitchFamily="34" charset="0"/>
              </a:rPr>
              <a:t>What happened to my dad – happens to too many of you.  Too many Police Officers die early from preventable diseases. (mostly cardiovascular)</a:t>
            </a:r>
            <a:br>
              <a:rPr lang="en-US" sz="3100" dirty="0" smtClean="0">
                <a:latin typeface="Arial" pitchFamily="34" charset="0"/>
                <a:cs typeface="Arial" pitchFamily="34" charset="0"/>
              </a:rPr>
            </a:br>
            <a:r>
              <a:rPr lang="en-US" sz="700" dirty="0" smtClean="0">
                <a:latin typeface="Arial" pitchFamily="34" charset="0"/>
                <a:cs typeface="Arial" pitchFamily="34" charset="0"/>
              </a:rPr>
              <a:t/>
            </a:r>
            <a:br>
              <a:rPr lang="en-US" sz="700" dirty="0" smtClean="0">
                <a:latin typeface="Arial" pitchFamily="34" charset="0"/>
                <a:cs typeface="Arial" pitchFamily="34" charset="0"/>
              </a:rPr>
            </a:br>
            <a:r>
              <a:rPr lang="en-US" sz="3600" dirty="0" smtClean="0">
                <a:latin typeface="Arial" pitchFamily="34" charset="0"/>
                <a:cs typeface="Arial" pitchFamily="34" charset="0"/>
              </a:rPr>
              <a:t>I have actually been told</a:t>
            </a:r>
            <a:br>
              <a:rPr lang="en-US" sz="3600" dirty="0" smtClean="0">
                <a:latin typeface="Arial" pitchFamily="34" charset="0"/>
                <a:cs typeface="Arial" pitchFamily="34" charset="0"/>
              </a:rPr>
            </a:br>
            <a:r>
              <a:rPr lang="en-US" sz="3600" dirty="0" smtClean="0">
                <a:latin typeface="Arial" pitchFamily="34" charset="0"/>
                <a:cs typeface="Arial" pitchFamily="34" charset="0"/>
              </a:rPr>
              <a:t>“If I </a:t>
            </a:r>
            <a:r>
              <a:rPr lang="en-US" sz="3600" dirty="0" smtClean="0">
                <a:latin typeface="Arial" pitchFamily="34" charset="0"/>
                <a:cs typeface="Arial" pitchFamily="34" charset="0"/>
              </a:rPr>
              <a:t>die, </a:t>
            </a:r>
            <a:r>
              <a:rPr lang="en-US" sz="3600" dirty="0" smtClean="0">
                <a:latin typeface="Arial" pitchFamily="34" charset="0"/>
                <a:cs typeface="Arial" pitchFamily="34" charset="0"/>
              </a:rPr>
              <a:t>it’s no big deal - just roll me into a ditch!”</a:t>
            </a:r>
            <a:br>
              <a:rPr lang="en-US" sz="3600" dirty="0" smtClean="0">
                <a:latin typeface="Arial" pitchFamily="34" charset="0"/>
                <a:cs typeface="Arial" pitchFamily="34" charset="0"/>
              </a:rPr>
            </a:br>
            <a:r>
              <a:rPr lang="en-US" sz="3600" dirty="0" smtClean="0"/>
              <a:t/>
            </a:r>
            <a:br>
              <a:rPr lang="en-US" sz="3600" dirty="0" smtClean="0"/>
            </a:br>
            <a:r>
              <a:rPr lang="en-US" dirty="0"/>
              <a:t/>
            </a:r>
            <a:br>
              <a:rPr lang="en-US" dirty="0"/>
            </a:br>
            <a:endParaRPr lang="en-US" dirty="0"/>
          </a:p>
        </p:txBody>
      </p:sp>
      <p:sp>
        <p:nvSpPr>
          <p:cNvPr id="3" name="Content Placeholder 2"/>
          <p:cNvSpPr>
            <a:spLocks noGrp="1"/>
          </p:cNvSpPr>
          <p:nvPr>
            <p:ph idx="1"/>
          </p:nvPr>
        </p:nvSpPr>
        <p:spPr>
          <a:xfrm>
            <a:off x="457200" y="3200400"/>
            <a:ext cx="8229600" cy="4525963"/>
          </a:xfrm>
        </p:spPr>
        <p:txBody>
          <a:bodyPr>
            <a:normAutofit/>
          </a:bodyPr>
          <a:lstStyle/>
          <a:p>
            <a:pPr marL="0" indent="0">
              <a:buNone/>
            </a:pPr>
            <a:r>
              <a:rPr lang="en-US" sz="4000" b="1" i="1" dirty="0" smtClean="0"/>
              <a:t>Gentlemen, your families need you!</a:t>
            </a:r>
          </a:p>
          <a:p>
            <a:pPr marL="0" indent="0">
              <a:buNone/>
            </a:pPr>
            <a:endParaRPr lang="en-US" sz="800" i="1" dirty="0" smtClean="0"/>
          </a:p>
          <a:p>
            <a:pPr marL="0" indent="0">
              <a:buNone/>
            </a:pPr>
            <a:r>
              <a:rPr lang="en-US" sz="2000" dirty="0" smtClean="0">
                <a:latin typeface="Arial" pitchFamily="34" charset="0"/>
                <a:cs typeface="Arial" pitchFamily="34" charset="0"/>
              </a:rPr>
              <a:t>On average our police live 8 years less than the rest of the population. (Numbers vary)</a:t>
            </a:r>
          </a:p>
          <a:p>
            <a:pPr marL="0" indent="0">
              <a:buNone/>
            </a:pPr>
            <a:endParaRPr lang="en-US" sz="2000" dirty="0" smtClean="0">
              <a:latin typeface="Arial" pitchFamily="34" charset="0"/>
              <a:cs typeface="Arial" pitchFamily="34" charset="0"/>
            </a:endParaRPr>
          </a:p>
          <a:p>
            <a:pPr marL="0" indent="0">
              <a:buNone/>
            </a:pPr>
            <a:r>
              <a:rPr lang="en-US" sz="2000" dirty="0" smtClean="0">
                <a:latin typeface="Arial" pitchFamily="34" charset="0"/>
                <a:cs typeface="Arial" pitchFamily="34" charset="0"/>
              </a:rPr>
              <a:t>I </a:t>
            </a:r>
            <a:r>
              <a:rPr lang="en-US" sz="2000" dirty="0">
                <a:latin typeface="Arial" pitchFamily="34" charset="0"/>
                <a:cs typeface="Arial" pitchFamily="34" charset="0"/>
              </a:rPr>
              <a:t>want </a:t>
            </a:r>
            <a:r>
              <a:rPr lang="en-US" sz="2000" b="1" dirty="0" smtClean="0">
                <a:latin typeface="Arial" pitchFamily="34" charset="0"/>
                <a:cs typeface="Arial" pitchFamily="34" charset="0"/>
              </a:rPr>
              <a:t>all</a:t>
            </a:r>
            <a:r>
              <a:rPr lang="en-US" sz="2000" dirty="0" smtClean="0">
                <a:latin typeface="Arial" pitchFamily="34" charset="0"/>
                <a:cs typeface="Arial" pitchFamily="34" charset="0"/>
              </a:rPr>
              <a:t> of you </a:t>
            </a:r>
            <a:r>
              <a:rPr lang="en-US" sz="2000" dirty="0">
                <a:latin typeface="Arial" pitchFamily="34" charset="0"/>
                <a:cs typeface="Arial" pitchFamily="34" charset="0"/>
              </a:rPr>
              <a:t>to </a:t>
            </a:r>
            <a:r>
              <a:rPr lang="en-US" sz="2000" dirty="0" smtClean="0">
                <a:latin typeface="Arial" pitchFamily="34" charset="0"/>
                <a:cs typeface="Arial" pitchFamily="34" charset="0"/>
              </a:rPr>
              <a:t>get </a:t>
            </a:r>
            <a:r>
              <a:rPr lang="en-US" sz="2000" b="1" dirty="0" smtClean="0">
                <a:latin typeface="Arial" pitchFamily="34" charset="0"/>
                <a:cs typeface="Arial" pitchFamily="34" charset="0"/>
              </a:rPr>
              <a:t>all</a:t>
            </a:r>
            <a:r>
              <a:rPr lang="en-US" sz="2000" dirty="0" smtClean="0">
                <a:latin typeface="Arial" pitchFamily="34" charset="0"/>
                <a:cs typeface="Arial" pitchFamily="34" charset="0"/>
              </a:rPr>
              <a:t> the years you have coming to you.  EJG</a:t>
            </a:r>
          </a:p>
          <a:p>
            <a:pPr marL="0" indent="0">
              <a:buNone/>
            </a:pPr>
            <a:r>
              <a:rPr lang="en-US" sz="2000" dirty="0" smtClean="0">
                <a:latin typeface="Arial" pitchFamily="34" charset="0"/>
                <a:cs typeface="Arial" pitchFamily="34" charset="0"/>
              </a:rPr>
              <a:t>I want to show you how the medical piece (one part of the system) can contribute to that goal. </a:t>
            </a:r>
            <a:endParaRPr lang="en-US" sz="2000" dirty="0">
              <a:latin typeface="Arial" pitchFamily="34" charset="0"/>
              <a:cs typeface="Arial" pitchFamily="34" charset="0"/>
            </a:endParaRPr>
          </a:p>
          <a:p>
            <a:pPr marL="0" indent="0">
              <a:buNone/>
            </a:pP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5972629"/>
            <a:ext cx="2919845" cy="885371"/>
          </a:xfrm>
          <a:prstGeom prst="rect">
            <a:avLst/>
          </a:prstGeom>
        </p:spPr>
      </p:pic>
    </p:spTree>
    <p:extLst>
      <p:ext uri="{BB962C8B-B14F-4D97-AF65-F5344CB8AC3E}">
        <p14:creationId xmlns:p14="http://schemas.microsoft.com/office/powerpoint/2010/main" val="1931648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889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Arrow Connector 5"/>
          <p:cNvCxnSpPr/>
          <p:nvPr/>
        </p:nvCxnSpPr>
        <p:spPr>
          <a:xfrm flipV="1">
            <a:off x="1371600" y="2286000"/>
            <a:ext cx="0" cy="2743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1371600" y="5029200"/>
            <a:ext cx="6096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1905000" y="50546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2514600" y="5016500"/>
            <a:ext cx="0" cy="279400"/>
          </a:xfrm>
          <a:prstGeom prst="line">
            <a:avLst/>
          </a:prstGeom>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3124200" y="5054600"/>
            <a:ext cx="0" cy="29210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3733800" y="50292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4419600" y="5080000"/>
            <a:ext cx="0" cy="22860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5181600" y="5016500"/>
            <a:ext cx="0" cy="30480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5715000" y="50800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6400800" y="5080000"/>
            <a:ext cx="0" cy="22860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7010400" y="5080000"/>
            <a:ext cx="0" cy="228600"/>
          </a:xfrm>
          <a:prstGeom prst="line">
            <a:avLst/>
          </a:prstGeom>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4191000" y="5377934"/>
            <a:ext cx="457200" cy="369332"/>
          </a:xfrm>
          <a:prstGeom prst="rect">
            <a:avLst/>
          </a:prstGeom>
          <a:noFill/>
        </p:spPr>
        <p:txBody>
          <a:bodyPr wrap="square" rtlCol="0">
            <a:spAutoFit/>
          </a:bodyPr>
          <a:lstStyle/>
          <a:p>
            <a:r>
              <a:rPr lang="en-US" dirty="0" smtClean="0"/>
              <a:t>50</a:t>
            </a:r>
            <a:endParaRPr lang="en-US" dirty="0"/>
          </a:p>
        </p:txBody>
      </p:sp>
      <p:sp>
        <p:nvSpPr>
          <p:cNvPr id="33" name="TextBox 32"/>
          <p:cNvSpPr txBox="1"/>
          <p:nvPr/>
        </p:nvSpPr>
        <p:spPr>
          <a:xfrm>
            <a:off x="6832600" y="5321300"/>
            <a:ext cx="533400" cy="369332"/>
          </a:xfrm>
          <a:prstGeom prst="rect">
            <a:avLst/>
          </a:prstGeom>
          <a:noFill/>
        </p:spPr>
        <p:txBody>
          <a:bodyPr wrap="square" rtlCol="0">
            <a:spAutoFit/>
          </a:bodyPr>
          <a:lstStyle/>
          <a:p>
            <a:r>
              <a:rPr lang="en-US" dirty="0" smtClean="0"/>
              <a:t>90</a:t>
            </a:r>
            <a:endParaRPr lang="en-US" dirty="0"/>
          </a:p>
        </p:txBody>
      </p:sp>
      <p:sp>
        <p:nvSpPr>
          <p:cNvPr id="34" name="TextBox 33"/>
          <p:cNvSpPr txBox="1"/>
          <p:nvPr/>
        </p:nvSpPr>
        <p:spPr>
          <a:xfrm>
            <a:off x="1600200" y="5321300"/>
            <a:ext cx="609600" cy="369332"/>
          </a:xfrm>
          <a:prstGeom prst="rect">
            <a:avLst/>
          </a:prstGeom>
          <a:noFill/>
        </p:spPr>
        <p:txBody>
          <a:bodyPr wrap="square" rtlCol="0">
            <a:spAutoFit/>
          </a:bodyPr>
          <a:lstStyle/>
          <a:p>
            <a:r>
              <a:rPr lang="en-US" dirty="0" smtClean="0"/>
              <a:t>10</a:t>
            </a:r>
            <a:endParaRPr lang="en-US" dirty="0"/>
          </a:p>
        </p:txBody>
      </p:sp>
      <p:sp>
        <p:nvSpPr>
          <p:cNvPr id="54" name="TextBox 53"/>
          <p:cNvSpPr txBox="1"/>
          <p:nvPr/>
        </p:nvSpPr>
        <p:spPr>
          <a:xfrm>
            <a:off x="2895600" y="5377934"/>
            <a:ext cx="457200" cy="369332"/>
          </a:xfrm>
          <a:prstGeom prst="rect">
            <a:avLst/>
          </a:prstGeom>
          <a:noFill/>
        </p:spPr>
        <p:txBody>
          <a:bodyPr wrap="square" rtlCol="0">
            <a:spAutoFit/>
          </a:bodyPr>
          <a:lstStyle/>
          <a:p>
            <a:r>
              <a:rPr lang="en-US" dirty="0" smtClean="0"/>
              <a:t>30</a:t>
            </a:r>
            <a:endParaRPr lang="en-US" dirty="0"/>
          </a:p>
        </p:txBody>
      </p:sp>
      <p:sp>
        <p:nvSpPr>
          <p:cNvPr id="55" name="TextBox 54"/>
          <p:cNvSpPr txBox="1"/>
          <p:nvPr/>
        </p:nvSpPr>
        <p:spPr>
          <a:xfrm>
            <a:off x="5538651" y="5357586"/>
            <a:ext cx="457200" cy="369332"/>
          </a:xfrm>
          <a:prstGeom prst="rect">
            <a:avLst/>
          </a:prstGeom>
          <a:noFill/>
        </p:spPr>
        <p:txBody>
          <a:bodyPr wrap="square" rtlCol="0">
            <a:spAutoFit/>
          </a:bodyPr>
          <a:lstStyle/>
          <a:p>
            <a:r>
              <a:rPr lang="en-US" dirty="0" smtClean="0"/>
              <a:t>70</a:t>
            </a:r>
            <a:endParaRPr lang="en-US" dirty="0"/>
          </a:p>
        </p:txBody>
      </p:sp>
      <p:sp>
        <p:nvSpPr>
          <p:cNvPr id="58" name="TextBox 57"/>
          <p:cNvSpPr txBox="1"/>
          <p:nvPr/>
        </p:nvSpPr>
        <p:spPr>
          <a:xfrm>
            <a:off x="228600" y="2590800"/>
            <a:ext cx="990600" cy="646331"/>
          </a:xfrm>
          <a:prstGeom prst="rect">
            <a:avLst/>
          </a:prstGeom>
          <a:noFill/>
        </p:spPr>
        <p:txBody>
          <a:bodyPr wrap="square" rtlCol="0">
            <a:spAutoFit/>
          </a:bodyPr>
          <a:lstStyle/>
          <a:p>
            <a:r>
              <a:rPr lang="en-US" b="1" dirty="0" smtClean="0"/>
              <a:t>Quality of Life</a:t>
            </a:r>
            <a:endParaRPr lang="en-US" b="1" dirty="0"/>
          </a:p>
        </p:txBody>
      </p:sp>
      <p:sp>
        <p:nvSpPr>
          <p:cNvPr id="59" name="TextBox 58"/>
          <p:cNvSpPr txBox="1"/>
          <p:nvPr/>
        </p:nvSpPr>
        <p:spPr>
          <a:xfrm>
            <a:off x="4022955" y="5692259"/>
            <a:ext cx="1340826" cy="369332"/>
          </a:xfrm>
          <a:prstGeom prst="rect">
            <a:avLst/>
          </a:prstGeom>
          <a:noFill/>
        </p:spPr>
        <p:txBody>
          <a:bodyPr wrap="square" rtlCol="0">
            <a:spAutoFit/>
          </a:bodyPr>
          <a:lstStyle/>
          <a:p>
            <a:r>
              <a:rPr lang="en-US" b="1" dirty="0" smtClean="0">
                <a:latin typeface="Arial" pitchFamily="34" charset="0"/>
                <a:cs typeface="Arial" pitchFamily="34" charset="0"/>
              </a:rPr>
              <a:t>TIME</a:t>
            </a:r>
            <a:endParaRPr lang="en-US" b="1" dirty="0">
              <a:latin typeface="Arial" pitchFamily="34" charset="0"/>
              <a:cs typeface="Arial" pitchFamily="34" charset="0"/>
            </a:endParaRPr>
          </a:p>
        </p:txBody>
      </p:sp>
      <p:sp>
        <p:nvSpPr>
          <p:cNvPr id="62" name="Rectangle 61"/>
          <p:cNvSpPr/>
          <p:nvPr/>
        </p:nvSpPr>
        <p:spPr>
          <a:xfrm>
            <a:off x="1677158" y="1309151"/>
            <a:ext cx="6032421" cy="646331"/>
          </a:xfrm>
          <a:prstGeom prst="rect">
            <a:avLst/>
          </a:prstGeom>
          <a:noFill/>
        </p:spPr>
        <p:txBody>
          <a:bodyPr wrap="non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solidFill>
                  <a:schemeClr val="bg2">
                    <a:lumMod val="75000"/>
                  </a:schemeClr>
                </a:solidFill>
                <a:effectLst/>
                <a:latin typeface="Arial" pitchFamily="34" charset="0"/>
                <a:cs typeface="Arial" pitchFamily="34" charset="0"/>
              </a:rPr>
              <a:t>Compression of Morbidity </a:t>
            </a:r>
            <a:endParaRPr lang="en-US" sz="3600" b="1" cap="none" spc="0" dirty="0">
              <a:ln w="10541" cmpd="sng">
                <a:solidFill>
                  <a:srgbClr val="7D7D7D">
                    <a:tint val="100000"/>
                    <a:shade val="100000"/>
                    <a:satMod val="110000"/>
                  </a:srgbClr>
                </a:solidFill>
                <a:prstDash val="solid"/>
              </a:ln>
              <a:solidFill>
                <a:schemeClr val="bg2">
                  <a:lumMod val="75000"/>
                </a:schemeClr>
              </a:solidFill>
              <a:effectLst/>
              <a:latin typeface="Arial" pitchFamily="34" charset="0"/>
              <a:cs typeface="Arial" pitchFamily="34" charset="0"/>
            </a:endParaRPr>
          </a:p>
        </p:txBody>
      </p:sp>
      <p:cxnSp>
        <p:nvCxnSpPr>
          <p:cNvPr id="66" name="Straight Connector 65"/>
          <p:cNvCxnSpPr/>
          <p:nvPr/>
        </p:nvCxnSpPr>
        <p:spPr>
          <a:xfrm>
            <a:off x="1447800" y="2438400"/>
            <a:ext cx="5181600"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Arrow Connector 67"/>
          <p:cNvCxnSpPr/>
          <p:nvPr/>
        </p:nvCxnSpPr>
        <p:spPr>
          <a:xfrm>
            <a:off x="6651171" y="2438399"/>
            <a:ext cx="0" cy="24384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0" name="Straight Connector 69"/>
          <p:cNvCxnSpPr/>
          <p:nvPr/>
        </p:nvCxnSpPr>
        <p:spPr>
          <a:xfrm>
            <a:off x="1371600" y="2913965"/>
            <a:ext cx="2667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2" name="Straight Arrow Connector 71"/>
          <p:cNvCxnSpPr/>
          <p:nvPr/>
        </p:nvCxnSpPr>
        <p:spPr>
          <a:xfrm>
            <a:off x="4038600" y="2913965"/>
            <a:ext cx="0" cy="19628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4" name="Straight Connector 73"/>
          <p:cNvCxnSpPr>
            <a:endCxn id="81" idx="0"/>
          </p:cNvCxnSpPr>
          <p:nvPr/>
        </p:nvCxnSpPr>
        <p:spPr>
          <a:xfrm flipV="1">
            <a:off x="1371600" y="2679700"/>
            <a:ext cx="2484120" cy="10"/>
          </a:xfrm>
          <a:prstGeom prst="line">
            <a:avLst/>
          </a:prstGeom>
          <a:ln>
            <a:solidFill>
              <a:schemeClr val="accent6"/>
            </a:solidFill>
          </a:ln>
          <a:effectLst>
            <a:outerShdw blurRad="40005" dist="22860" dir="5400000" algn="ctr" rotWithShape="0">
              <a:srgbClr val="000000">
                <a:alpha val="35000"/>
              </a:srgbClr>
            </a:outerShdw>
          </a:effectLst>
        </p:spPr>
        <p:style>
          <a:lnRef idx="3">
            <a:schemeClr val="accent6"/>
          </a:lnRef>
          <a:fillRef idx="0">
            <a:schemeClr val="accent6"/>
          </a:fillRef>
          <a:effectRef idx="2">
            <a:schemeClr val="accent6"/>
          </a:effectRef>
          <a:fontRef idx="minor">
            <a:schemeClr val="tx1"/>
          </a:fontRef>
        </p:style>
      </p:cxnSp>
      <p:sp>
        <p:nvSpPr>
          <p:cNvPr id="108" name="TextBox 107"/>
          <p:cNvSpPr txBox="1"/>
          <p:nvPr/>
        </p:nvSpPr>
        <p:spPr>
          <a:xfrm>
            <a:off x="6460672" y="4811961"/>
            <a:ext cx="965200" cy="253916"/>
          </a:xfrm>
          <a:prstGeom prst="rect">
            <a:avLst/>
          </a:prstGeom>
          <a:noFill/>
        </p:spPr>
        <p:txBody>
          <a:bodyPr wrap="square" rtlCol="0">
            <a:spAutoFit/>
          </a:bodyPr>
          <a:lstStyle/>
          <a:p>
            <a:r>
              <a:rPr lang="en-US" sz="1050" dirty="0" smtClean="0"/>
              <a:t>Ideal</a:t>
            </a:r>
            <a:endParaRPr lang="en-US" sz="1050" dirty="0"/>
          </a:p>
        </p:txBody>
      </p:sp>
      <p:sp>
        <p:nvSpPr>
          <p:cNvPr id="81" name="Arc 80"/>
          <p:cNvSpPr/>
          <p:nvPr/>
        </p:nvSpPr>
        <p:spPr>
          <a:xfrm>
            <a:off x="1844040" y="2679700"/>
            <a:ext cx="4023360" cy="4483100"/>
          </a:xfrm>
          <a:prstGeom prst="arc">
            <a:avLst>
              <a:gd name="adj1" fmla="val 16200000"/>
              <a:gd name="adj2" fmla="val 21211376"/>
            </a:avLst>
          </a:prstGeom>
          <a:ln w="38100">
            <a:solidFill>
              <a:schemeClr val="accent6"/>
            </a:solidFill>
          </a:ln>
          <a:effectLst>
            <a:outerShdw blurRad="40005" dist="22860" dir="5400000" algn="ctr" rotWithShape="0">
              <a:srgbClr val="000000">
                <a:alpha val="3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1" name="Straight Arrow Connector 90"/>
          <p:cNvCxnSpPr>
            <a:stCxn id="81" idx="2"/>
          </p:cNvCxnSpPr>
          <p:nvPr/>
        </p:nvCxnSpPr>
        <p:spPr>
          <a:xfrm>
            <a:off x="5857039" y="4694040"/>
            <a:ext cx="14229" cy="282978"/>
          </a:xfrm>
          <a:prstGeom prst="straightConnector1">
            <a:avLst/>
          </a:prstGeom>
          <a:ln w="38100">
            <a:solidFill>
              <a:schemeClr val="accent6"/>
            </a:solidFill>
            <a:tailEnd type="arrow"/>
          </a:ln>
          <a:effectLst>
            <a:outerShdw blurRad="40005" dist="22860" dir="5400000" algn="ctr" rotWithShape="0">
              <a:srgbClr val="000000">
                <a:alpha val="35000"/>
              </a:srgbClr>
            </a:outerShdw>
          </a:effectLst>
        </p:spPr>
        <p:style>
          <a:lnRef idx="1">
            <a:schemeClr val="accent1"/>
          </a:lnRef>
          <a:fillRef idx="0">
            <a:schemeClr val="accent1"/>
          </a:fillRef>
          <a:effectRef idx="0">
            <a:schemeClr val="accent1"/>
          </a:effectRef>
          <a:fontRef idx="minor">
            <a:schemeClr val="tx1"/>
          </a:fontRef>
        </p:style>
      </p:cxnSp>
      <p:pic>
        <p:nvPicPr>
          <p:cNvPr id="1026" name="Picture 2" descr="SpecialtyHealth_tagline_2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599" y="221960"/>
            <a:ext cx="3481251" cy="92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1066800" y="6356350"/>
            <a:ext cx="7162800" cy="365125"/>
          </a:xfrm>
        </p:spPr>
        <p:txBody>
          <a:bodyPr/>
          <a:lstStyle/>
          <a:p>
            <a:r>
              <a:rPr lang="en-US" sz="800" dirty="0" smtClean="0">
                <a:solidFill>
                  <a:schemeClr val="tx1"/>
                </a:solidFill>
                <a:latin typeface="Arial" pitchFamily="34" charset="0"/>
                <a:cs typeface="Arial" pitchFamily="34" charset="0"/>
              </a:rPr>
              <a:t>Copyright 2002-2012, SpecialtyHealth, Inc.  All rights reserved.  Reproduction Forbidden without permission.  </a:t>
            </a:r>
            <a:r>
              <a:rPr lang="en-US" sz="800" dirty="0" smtClean="0">
                <a:solidFill>
                  <a:schemeClr val="tx1"/>
                </a:solidFill>
                <a:latin typeface="Arial" pitchFamily="34" charset="0"/>
                <a:cs typeface="Arial" pitchFamily="34" charset="0"/>
                <a:hlinkClick r:id="rId4"/>
              </a:rPr>
              <a:t>www.specialtyhealth.com</a:t>
            </a:r>
            <a:r>
              <a:rPr lang="en-US" sz="800" dirty="0" smtClean="0">
                <a:solidFill>
                  <a:schemeClr val="tx1"/>
                </a:solidFill>
                <a:latin typeface="Arial" pitchFamily="34" charset="0"/>
                <a:cs typeface="Arial" pitchFamily="34" charset="0"/>
              </a:rPr>
              <a:t>  </a:t>
            </a:r>
          </a:p>
          <a:p>
            <a:r>
              <a:rPr lang="en-US" sz="800" dirty="0" smtClean="0">
                <a:solidFill>
                  <a:schemeClr val="tx1"/>
                </a:solidFill>
                <a:latin typeface="Arial" pitchFamily="34" charset="0"/>
                <a:cs typeface="Arial" pitchFamily="34" charset="0"/>
              </a:rPr>
              <a:t>W:Wellness </a:t>
            </a:r>
            <a:r>
              <a:rPr lang="en-US" sz="800" dirty="0">
                <a:solidFill>
                  <a:schemeClr val="tx1"/>
                </a:solidFill>
                <a:latin typeface="Arial" pitchFamily="34" charset="0"/>
                <a:cs typeface="Arial" pitchFamily="34" charset="0"/>
              </a:rPr>
              <a:t>and Prevention </a:t>
            </a:r>
            <a:r>
              <a:rPr lang="en-US" sz="800" dirty="0" smtClean="0">
                <a:solidFill>
                  <a:schemeClr val="tx1"/>
                </a:solidFill>
                <a:latin typeface="Arial" pitchFamily="34" charset="0"/>
                <a:cs typeface="Arial" pitchFamily="34" charset="0"/>
              </a:rPr>
              <a:t>Marketing/Compression of </a:t>
            </a:r>
            <a:r>
              <a:rPr lang="en-US" sz="800" dirty="0">
                <a:solidFill>
                  <a:schemeClr val="tx1"/>
                </a:solidFill>
                <a:latin typeface="Arial" pitchFamily="34" charset="0"/>
                <a:cs typeface="Arial" pitchFamily="34" charset="0"/>
              </a:rPr>
              <a:t>Morbidity</a:t>
            </a:r>
          </a:p>
          <a:p>
            <a:endParaRPr lang="en-US" dirty="0"/>
          </a:p>
        </p:txBody>
      </p:sp>
      <p:sp>
        <p:nvSpPr>
          <p:cNvPr id="2" name="TextBox 1"/>
          <p:cNvSpPr txBox="1"/>
          <p:nvPr/>
        </p:nvSpPr>
        <p:spPr>
          <a:xfrm>
            <a:off x="3911600" y="3015525"/>
            <a:ext cx="558800" cy="381000"/>
          </a:xfrm>
          <a:prstGeom prst="rect">
            <a:avLst/>
          </a:prstGeom>
          <a:noFill/>
        </p:spPr>
        <p:txBody>
          <a:bodyPr wrap="square" rtlCol="0">
            <a:spAutoFit/>
          </a:bodyPr>
          <a:lstStyle/>
          <a:p>
            <a:r>
              <a:rPr lang="en-US" dirty="0" smtClean="0"/>
              <a:t>X</a:t>
            </a:r>
            <a:endParaRPr lang="en-US" dirty="0"/>
          </a:p>
        </p:txBody>
      </p:sp>
      <p:sp>
        <p:nvSpPr>
          <p:cNvPr id="35" name="TextBox 34"/>
          <p:cNvSpPr txBox="1"/>
          <p:nvPr/>
        </p:nvSpPr>
        <p:spPr>
          <a:xfrm>
            <a:off x="4269079" y="2286000"/>
            <a:ext cx="558800" cy="381000"/>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760904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7547" y="1230867"/>
            <a:ext cx="7267760" cy="369332"/>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b="1" dirty="0" smtClean="0">
                <a:solidFill>
                  <a:schemeClr val="tx1"/>
                </a:solidFill>
                <a:latin typeface="Arial" pitchFamily="34" charset="0"/>
                <a:cs typeface="Arial" pitchFamily="34" charset="0"/>
              </a:rPr>
              <a:t>Insulin Resistance – Our Nation’s Biggest Public Health Problem</a:t>
            </a:r>
            <a:endParaRPr lang="en-US" b="1" cap="none" spc="300" dirty="0">
              <a:ln w="11430" cmpd="sng">
                <a:solidFill>
                  <a:schemeClr val="accent1">
                    <a:tint val="10000"/>
                  </a:schemeClr>
                </a:solidFill>
                <a:prstDash val="solid"/>
                <a:miter lim="800000"/>
              </a:ln>
              <a:noFill/>
              <a:effectLst>
                <a:glow rad="45500">
                  <a:schemeClr val="accent1">
                    <a:satMod val="220000"/>
                    <a:alpha val="35000"/>
                  </a:schemeClr>
                </a:glow>
              </a:effectLst>
              <a:latin typeface="Arial" pitchFamily="34" charset="0"/>
              <a:cs typeface="Arial" pitchFamily="34" charset="0"/>
            </a:endParaRPr>
          </a:p>
        </p:txBody>
      </p:sp>
      <p:grpSp>
        <p:nvGrpSpPr>
          <p:cNvPr id="2" name="Group 1"/>
          <p:cNvGrpSpPr/>
          <p:nvPr/>
        </p:nvGrpSpPr>
        <p:grpSpPr>
          <a:xfrm>
            <a:off x="1399124" y="1752600"/>
            <a:ext cx="6758517" cy="4165026"/>
            <a:chOff x="1394864" y="979161"/>
            <a:chExt cx="6752906" cy="4972878"/>
          </a:xfrm>
        </p:grpSpPr>
        <p:sp>
          <p:nvSpPr>
            <p:cNvPr id="4" name="Oval 3"/>
            <p:cNvSpPr/>
            <p:nvPr/>
          </p:nvSpPr>
          <p:spPr>
            <a:xfrm>
              <a:off x="3413354" y="2489536"/>
              <a:ext cx="2074718" cy="1981200"/>
            </a:xfrm>
            <a:prstGeom prst="ellipse">
              <a:avLst/>
            </a:prstGeom>
            <a:solidFill>
              <a:srgbClr val="937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614073" y="3011360"/>
              <a:ext cx="1600200" cy="992178"/>
            </a:xfrm>
            <a:prstGeom prst="rect">
              <a:avLst/>
            </a:prstGeom>
            <a:noFill/>
          </p:spPr>
          <p:txBody>
            <a:bodyPr wrap="square" rtlCol="0">
              <a:spAutoFit/>
            </a:bodyPr>
            <a:lstStyle/>
            <a:p>
              <a:pPr algn="ctr"/>
              <a:r>
                <a:rPr lang="en-US" sz="2400" dirty="0" smtClean="0"/>
                <a:t>Insulin</a:t>
              </a:r>
            </a:p>
            <a:p>
              <a:r>
                <a:rPr lang="en-US" sz="2400" dirty="0" smtClean="0"/>
                <a:t> Resistance</a:t>
              </a:r>
              <a:endParaRPr lang="en-US" sz="2400" dirty="0"/>
            </a:p>
          </p:txBody>
        </p:sp>
        <p:cxnSp>
          <p:nvCxnSpPr>
            <p:cNvPr id="9" name="Straight Arrow Connector 8"/>
            <p:cNvCxnSpPr/>
            <p:nvPr/>
          </p:nvCxnSpPr>
          <p:spPr>
            <a:xfrm flipV="1">
              <a:off x="4440705" y="4617501"/>
              <a:ext cx="0" cy="74796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5564217" y="3195889"/>
              <a:ext cx="79792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3993573" y="979161"/>
              <a:ext cx="1122218" cy="771694"/>
            </a:xfrm>
            <a:prstGeom prst="rect">
              <a:avLst/>
            </a:prstGeom>
            <a:noFill/>
          </p:spPr>
          <p:txBody>
            <a:bodyPr wrap="square" rtlCol="0">
              <a:spAutoFit/>
            </a:bodyPr>
            <a:lstStyle/>
            <a:p>
              <a:r>
                <a:rPr lang="en-US" b="1" dirty="0" smtClean="0">
                  <a:latin typeface="Arial" pitchFamily="34" charset="0"/>
                  <a:cs typeface="Arial" pitchFamily="34" charset="0"/>
                </a:rPr>
                <a:t>Sleep Apnea</a:t>
              </a:r>
              <a:endParaRPr lang="en-US" b="1" dirty="0">
                <a:latin typeface="Arial" pitchFamily="34" charset="0"/>
                <a:cs typeface="Arial" pitchFamily="34" charset="0"/>
              </a:endParaRPr>
            </a:p>
          </p:txBody>
        </p:sp>
        <p:sp>
          <p:nvSpPr>
            <p:cNvPr id="21" name="TextBox 20"/>
            <p:cNvSpPr txBox="1"/>
            <p:nvPr/>
          </p:nvSpPr>
          <p:spPr>
            <a:xfrm>
              <a:off x="3981933" y="5511071"/>
              <a:ext cx="1551709" cy="440968"/>
            </a:xfrm>
            <a:prstGeom prst="rect">
              <a:avLst/>
            </a:prstGeom>
            <a:noFill/>
          </p:spPr>
          <p:txBody>
            <a:bodyPr wrap="square" rtlCol="0">
              <a:spAutoFit/>
            </a:bodyPr>
            <a:lstStyle/>
            <a:p>
              <a:r>
                <a:rPr lang="en-US" b="1" dirty="0" smtClean="0">
                  <a:latin typeface="Arial" pitchFamily="34" charset="0"/>
                  <a:cs typeface="Arial" pitchFamily="34" charset="0"/>
                </a:rPr>
                <a:t>Smoking</a:t>
              </a:r>
              <a:endParaRPr lang="en-US" b="1" dirty="0">
                <a:latin typeface="Arial" pitchFamily="34" charset="0"/>
                <a:cs typeface="Arial" pitchFamily="34" charset="0"/>
              </a:endParaRPr>
            </a:p>
          </p:txBody>
        </p:sp>
        <p:sp>
          <p:nvSpPr>
            <p:cNvPr id="22" name="TextBox 21"/>
            <p:cNvSpPr txBox="1"/>
            <p:nvPr/>
          </p:nvSpPr>
          <p:spPr>
            <a:xfrm>
              <a:off x="6477000" y="2889738"/>
              <a:ext cx="1670770" cy="771694"/>
            </a:xfrm>
            <a:prstGeom prst="rect">
              <a:avLst/>
            </a:prstGeom>
            <a:noFill/>
          </p:spPr>
          <p:txBody>
            <a:bodyPr wrap="square" rtlCol="0">
              <a:spAutoFit/>
            </a:bodyPr>
            <a:lstStyle/>
            <a:p>
              <a:r>
                <a:rPr lang="en-US" b="1" dirty="0" smtClean="0">
                  <a:latin typeface="Arial" pitchFamily="34" charset="0"/>
                  <a:cs typeface="Arial" pitchFamily="34" charset="0"/>
                </a:rPr>
                <a:t>Diabetes Mellitus II</a:t>
              </a:r>
              <a:endParaRPr lang="en-US" b="1" dirty="0">
                <a:latin typeface="Arial" pitchFamily="34" charset="0"/>
                <a:cs typeface="Arial" pitchFamily="34" charset="0"/>
              </a:endParaRPr>
            </a:p>
          </p:txBody>
        </p:sp>
        <p:sp>
          <p:nvSpPr>
            <p:cNvPr id="23" name="TextBox 22"/>
            <p:cNvSpPr txBox="1"/>
            <p:nvPr/>
          </p:nvSpPr>
          <p:spPr>
            <a:xfrm>
              <a:off x="1519636" y="2889738"/>
              <a:ext cx="1142050" cy="440968"/>
            </a:xfrm>
            <a:prstGeom prst="rect">
              <a:avLst/>
            </a:prstGeom>
            <a:noFill/>
          </p:spPr>
          <p:txBody>
            <a:bodyPr wrap="square" rtlCol="0">
              <a:spAutoFit/>
            </a:bodyPr>
            <a:lstStyle/>
            <a:p>
              <a:r>
                <a:rPr lang="en-US" b="1" dirty="0" smtClean="0">
                  <a:latin typeface="Arial" pitchFamily="34" charset="0"/>
                  <a:cs typeface="Arial" pitchFamily="34" charset="0"/>
                </a:rPr>
                <a:t>Obesity</a:t>
              </a:r>
              <a:endParaRPr lang="en-US" b="1" dirty="0">
                <a:latin typeface="Arial" pitchFamily="34" charset="0"/>
                <a:cs typeface="Arial" pitchFamily="34" charset="0"/>
              </a:endParaRPr>
            </a:p>
          </p:txBody>
        </p:sp>
        <p:cxnSp>
          <p:nvCxnSpPr>
            <p:cNvPr id="25" name="Straight Arrow Connector 24"/>
            <p:cNvCxnSpPr/>
            <p:nvPr/>
          </p:nvCxnSpPr>
          <p:spPr>
            <a:xfrm flipV="1">
              <a:off x="5214273" y="2179030"/>
              <a:ext cx="699886" cy="4377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5844020" y="1487269"/>
              <a:ext cx="1265959" cy="771694"/>
            </a:xfrm>
            <a:prstGeom prst="rect">
              <a:avLst/>
            </a:prstGeom>
            <a:noFill/>
          </p:spPr>
          <p:txBody>
            <a:bodyPr wrap="square" rtlCol="0">
              <a:spAutoFit/>
            </a:bodyPr>
            <a:lstStyle/>
            <a:p>
              <a:r>
                <a:rPr lang="en-US" b="1" dirty="0" smtClean="0">
                  <a:latin typeface="Arial" pitchFamily="34" charset="0"/>
                  <a:cs typeface="Arial" pitchFamily="34" charset="0"/>
                </a:rPr>
                <a:t>Stroke, </a:t>
              </a:r>
              <a:r>
                <a:rPr lang="en-US" sz="1400" b="1" dirty="0" smtClean="0">
                  <a:latin typeface="Arial" pitchFamily="34" charset="0"/>
                  <a:cs typeface="Arial" pitchFamily="34" charset="0"/>
                </a:rPr>
                <a:t>HTN</a:t>
              </a:r>
              <a:r>
                <a:rPr lang="en-US" b="1" dirty="0" smtClean="0">
                  <a:latin typeface="Arial" pitchFamily="34" charset="0"/>
                  <a:cs typeface="Arial" pitchFamily="34" charset="0"/>
                </a:rPr>
                <a:t>, Gout</a:t>
              </a:r>
              <a:endParaRPr lang="en-US" b="1" dirty="0">
                <a:latin typeface="Arial" pitchFamily="34" charset="0"/>
                <a:cs typeface="Arial" pitchFamily="34" charset="0"/>
              </a:endParaRPr>
            </a:p>
          </p:txBody>
        </p:sp>
        <p:cxnSp>
          <p:nvCxnSpPr>
            <p:cNvPr id="28" name="Straight Arrow Connector 27"/>
            <p:cNvCxnSpPr/>
            <p:nvPr/>
          </p:nvCxnSpPr>
          <p:spPr>
            <a:xfrm>
              <a:off x="5090449" y="4403548"/>
              <a:ext cx="737655" cy="5949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5631020" y="4945670"/>
              <a:ext cx="1294325" cy="771694"/>
            </a:xfrm>
            <a:prstGeom prst="rect">
              <a:avLst/>
            </a:prstGeom>
            <a:noFill/>
          </p:spPr>
          <p:txBody>
            <a:bodyPr wrap="square" rtlCol="0">
              <a:spAutoFit/>
            </a:bodyPr>
            <a:lstStyle/>
            <a:p>
              <a:r>
                <a:rPr lang="en-US" b="1" dirty="0" smtClean="0">
                  <a:latin typeface="Arial" pitchFamily="34" charset="0"/>
                  <a:cs typeface="Arial" pitchFamily="34" charset="0"/>
                </a:rPr>
                <a:t>Certain Cancers</a:t>
              </a:r>
              <a:endParaRPr lang="en-US" b="1" dirty="0">
                <a:latin typeface="Arial" pitchFamily="34" charset="0"/>
                <a:cs typeface="Arial" pitchFamily="34" charset="0"/>
              </a:endParaRPr>
            </a:p>
          </p:txBody>
        </p:sp>
        <p:cxnSp>
          <p:nvCxnSpPr>
            <p:cNvPr id="31" name="Straight Arrow Connector 30"/>
            <p:cNvCxnSpPr/>
            <p:nvPr/>
          </p:nvCxnSpPr>
          <p:spPr>
            <a:xfrm flipH="1" flipV="1">
              <a:off x="2881746" y="2209800"/>
              <a:ext cx="722934" cy="5187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1519636" y="1833632"/>
              <a:ext cx="1723575" cy="440968"/>
            </a:xfrm>
            <a:prstGeom prst="rect">
              <a:avLst/>
            </a:prstGeom>
            <a:noFill/>
          </p:spPr>
          <p:txBody>
            <a:bodyPr wrap="square" rtlCol="0">
              <a:spAutoFit/>
            </a:bodyPr>
            <a:lstStyle/>
            <a:p>
              <a:r>
                <a:rPr lang="en-US" b="1" dirty="0" smtClean="0">
                  <a:latin typeface="Arial" pitchFamily="34" charset="0"/>
                  <a:cs typeface="Arial" pitchFamily="34" charset="0"/>
                </a:rPr>
                <a:t>Heart Attack</a:t>
              </a:r>
              <a:endParaRPr lang="en-US" b="1" dirty="0">
                <a:latin typeface="Arial" pitchFamily="34" charset="0"/>
                <a:cs typeface="Arial" pitchFamily="34" charset="0"/>
              </a:endParaRPr>
            </a:p>
          </p:txBody>
        </p:sp>
        <p:sp>
          <p:nvSpPr>
            <p:cNvPr id="35" name="TextBox 34"/>
            <p:cNvSpPr txBox="1"/>
            <p:nvPr/>
          </p:nvSpPr>
          <p:spPr>
            <a:xfrm>
              <a:off x="2195945" y="4911482"/>
              <a:ext cx="1536892" cy="771694"/>
            </a:xfrm>
            <a:prstGeom prst="rect">
              <a:avLst/>
            </a:prstGeom>
            <a:noFill/>
          </p:spPr>
          <p:txBody>
            <a:bodyPr wrap="square" rtlCol="0">
              <a:spAutoFit/>
            </a:bodyPr>
            <a:lstStyle/>
            <a:p>
              <a:r>
                <a:rPr lang="en-US" b="1" dirty="0" smtClean="0">
                  <a:latin typeface="Arial" pitchFamily="34" charset="0"/>
                  <a:cs typeface="Arial" pitchFamily="34" charset="0"/>
                </a:rPr>
                <a:t>Alzheimer's Dementia </a:t>
              </a:r>
              <a:endParaRPr lang="en-US" b="1" dirty="0">
                <a:latin typeface="Arial" pitchFamily="34" charset="0"/>
                <a:cs typeface="Arial" pitchFamily="34" charset="0"/>
              </a:endParaRPr>
            </a:p>
          </p:txBody>
        </p:sp>
        <p:cxnSp>
          <p:nvCxnSpPr>
            <p:cNvPr id="7" name="Straight Arrow Connector 6"/>
            <p:cNvCxnSpPr/>
            <p:nvPr/>
          </p:nvCxnSpPr>
          <p:spPr>
            <a:xfrm>
              <a:off x="5491907" y="3809372"/>
              <a:ext cx="715240" cy="3883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6137130" y="4156565"/>
              <a:ext cx="2010640" cy="771694"/>
            </a:xfrm>
            <a:prstGeom prst="rect">
              <a:avLst/>
            </a:prstGeom>
            <a:noFill/>
          </p:spPr>
          <p:txBody>
            <a:bodyPr wrap="square" rtlCol="0">
              <a:spAutoFit/>
            </a:bodyPr>
            <a:lstStyle/>
            <a:p>
              <a:r>
                <a:rPr lang="en-US" b="1" dirty="0" smtClean="0">
                  <a:latin typeface="Arial" pitchFamily="34" charset="0"/>
                  <a:cs typeface="Arial" pitchFamily="34" charset="0"/>
                </a:rPr>
                <a:t>Chronic Kidney Disease</a:t>
              </a:r>
              <a:endParaRPr lang="en-US" b="1" dirty="0">
                <a:latin typeface="Arial" pitchFamily="34" charset="0"/>
                <a:cs typeface="Arial" pitchFamily="34" charset="0"/>
              </a:endParaRPr>
            </a:p>
          </p:txBody>
        </p:sp>
        <p:cxnSp>
          <p:nvCxnSpPr>
            <p:cNvPr id="17" name="Straight Arrow Connector 16"/>
            <p:cNvCxnSpPr/>
            <p:nvPr/>
          </p:nvCxnSpPr>
          <p:spPr>
            <a:xfrm flipH="1">
              <a:off x="2661686" y="3891393"/>
              <a:ext cx="768742" cy="2651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1394864" y="3889064"/>
              <a:ext cx="1419097" cy="1102420"/>
            </a:xfrm>
            <a:prstGeom prst="rect">
              <a:avLst/>
            </a:prstGeom>
            <a:noFill/>
          </p:spPr>
          <p:txBody>
            <a:bodyPr wrap="square" rtlCol="0">
              <a:spAutoFit/>
            </a:bodyPr>
            <a:lstStyle/>
            <a:p>
              <a:r>
                <a:rPr lang="en-US" b="1" dirty="0" smtClean="0">
                  <a:latin typeface="Arial" pitchFamily="34" charset="0"/>
                  <a:cs typeface="Arial" pitchFamily="34" charset="0"/>
                </a:rPr>
                <a:t>Polycystic Ovarian Syndrome</a:t>
              </a:r>
              <a:endParaRPr lang="en-US" b="1" dirty="0">
                <a:latin typeface="Arial" pitchFamily="34" charset="0"/>
                <a:cs typeface="Arial" pitchFamily="34"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40256"/>
            <a:ext cx="3415074" cy="1098856"/>
          </a:xfrm>
          <a:prstGeom prst="rect">
            <a:avLst/>
          </a:prstGeom>
        </p:spPr>
      </p:pic>
      <p:sp>
        <p:nvSpPr>
          <p:cNvPr id="10" name="Footer Placeholder 9"/>
          <p:cNvSpPr>
            <a:spLocks noGrp="1"/>
          </p:cNvSpPr>
          <p:nvPr>
            <p:ph type="ftr" sz="quarter" idx="11"/>
          </p:nvPr>
        </p:nvSpPr>
        <p:spPr>
          <a:xfrm>
            <a:off x="327190" y="6019800"/>
            <a:ext cx="8359610" cy="701675"/>
          </a:xfrm>
        </p:spPr>
        <p:txBody>
          <a:bodyPr/>
          <a:lstStyle/>
          <a:p>
            <a:r>
              <a:rPr lang="en-US" sz="1000" dirty="0" smtClean="0"/>
              <a:t>SpecialtyHealth, Inc.  ∙   330 E. Liberty Street, Suite 200   ∙   Reno, NV  89501-2221</a:t>
            </a:r>
          </a:p>
          <a:p>
            <a:r>
              <a:rPr lang="en-US" sz="1000" dirty="0" smtClean="0"/>
              <a:t>775.398.3608 ∙ 1.888.992.9974 ∙ </a:t>
            </a:r>
            <a:r>
              <a:rPr lang="en-US" sz="1000" dirty="0" smtClean="0">
                <a:hlinkClick r:id="rId3"/>
              </a:rPr>
              <a:t>www.specialtyhealth.com</a:t>
            </a:r>
            <a:endParaRPr lang="en-US" sz="1000" dirty="0" smtClean="0"/>
          </a:p>
          <a:p>
            <a:r>
              <a:rPr lang="en-US" sz="1000" dirty="0" smtClean="0"/>
              <a:t>Copyright 20002-2012.  SpecialtyHealth, Inc.  All rights reserved.  Reproduction forbidden without permission.</a:t>
            </a:r>
          </a:p>
          <a:p>
            <a:r>
              <a:rPr lang="en-US" sz="1000" dirty="0" smtClean="0"/>
              <a:t>W:Wellness and Prevention/Apnea Wheel 6.8.2012 (2)</a:t>
            </a:r>
          </a:p>
          <a:p>
            <a:endParaRPr lang="en-US" sz="1000" dirty="0"/>
          </a:p>
        </p:txBody>
      </p:sp>
      <p:cxnSp>
        <p:nvCxnSpPr>
          <p:cNvPr id="38" name="Straight Arrow Connector 37"/>
          <p:cNvCxnSpPr/>
          <p:nvPr/>
        </p:nvCxnSpPr>
        <p:spPr>
          <a:xfrm flipH="1">
            <a:off x="3249007" y="4620690"/>
            <a:ext cx="371170" cy="49829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4343400" y="2398931"/>
            <a:ext cx="0" cy="541943"/>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23" idx="3"/>
          </p:cNvCxnSpPr>
          <p:nvPr/>
        </p:nvCxnSpPr>
        <p:spPr>
          <a:xfrm>
            <a:off x="2666999" y="3537467"/>
            <a:ext cx="582009" cy="7175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28721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The Early Years</a:t>
            </a:r>
            <a:endParaRPr lang="en-US" dirty="0"/>
          </a:p>
        </p:txBody>
      </p:sp>
      <p:sp>
        <p:nvSpPr>
          <p:cNvPr id="3" name="Content Placeholder 2"/>
          <p:cNvSpPr>
            <a:spLocks noGrp="1"/>
          </p:cNvSpPr>
          <p:nvPr>
            <p:ph idx="1"/>
          </p:nvPr>
        </p:nvSpPr>
        <p:spPr>
          <a:xfrm>
            <a:off x="152400" y="1749136"/>
            <a:ext cx="8763000" cy="5105400"/>
          </a:xfrm>
        </p:spPr>
        <p:txBody>
          <a:bodyPr>
            <a:normAutofit fontScale="92500" lnSpcReduction="20000"/>
          </a:bodyPr>
          <a:lstStyle/>
          <a:p>
            <a:pPr marL="0" indent="0" algn="ctr">
              <a:buNone/>
            </a:pPr>
            <a:r>
              <a:rPr lang="en-US" u="sng" dirty="0" smtClean="0"/>
              <a:t>Two big </a:t>
            </a:r>
            <a:r>
              <a:rPr lang="en-US" u="sng" dirty="0" smtClean="0"/>
              <a:t>mistakes:  One </a:t>
            </a:r>
            <a:r>
              <a:rPr lang="en-US" u="sng" dirty="0" smtClean="0"/>
              <a:t>great decision  </a:t>
            </a:r>
          </a:p>
          <a:p>
            <a:pPr marL="0" indent="0" algn="ctr">
              <a:buNone/>
            </a:pPr>
            <a:endParaRPr lang="en-US" sz="900" u="sng" dirty="0" smtClean="0"/>
          </a:p>
          <a:p>
            <a:pPr marL="0" indent="0" algn="ctr">
              <a:buNone/>
            </a:pPr>
            <a:endParaRPr lang="en-US" sz="800" u="sng" dirty="0" smtClean="0"/>
          </a:p>
          <a:p>
            <a:pPr marL="0" indent="0">
              <a:buNone/>
            </a:pPr>
            <a:r>
              <a:rPr lang="en-US" sz="3000" dirty="0" smtClean="0"/>
              <a:t>Mistake </a:t>
            </a:r>
            <a:r>
              <a:rPr lang="en-US" sz="3000" dirty="0" smtClean="0"/>
              <a:t>#1: Nutrition - In the beginning we weren’t even close!</a:t>
            </a:r>
          </a:p>
          <a:p>
            <a:pPr marL="0" indent="0">
              <a:buNone/>
            </a:pPr>
            <a:endParaRPr lang="en-US" sz="2600" dirty="0" smtClean="0"/>
          </a:p>
          <a:p>
            <a:pPr marL="514350" indent="-514350">
              <a:buAutoNum type="arabicPeriod"/>
            </a:pPr>
            <a:r>
              <a:rPr lang="en-US" dirty="0" smtClean="0"/>
              <a:t>I believed that we got fat because we ate </a:t>
            </a:r>
            <a:r>
              <a:rPr lang="en-US" dirty="0" smtClean="0"/>
              <a:t>too   </a:t>
            </a:r>
            <a:endParaRPr lang="en-US" dirty="0" smtClean="0"/>
          </a:p>
          <a:p>
            <a:pPr marL="0" indent="0">
              <a:buNone/>
            </a:pPr>
            <a:r>
              <a:rPr lang="en-US" dirty="0"/>
              <a:t> </a:t>
            </a:r>
            <a:r>
              <a:rPr lang="en-US" dirty="0" smtClean="0"/>
              <a:t>     much and exercised </a:t>
            </a:r>
            <a:r>
              <a:rPr lang="en-US" dirty="0" smtClean="0"/>
              <a:t>too </a:t>
            </a:r>
            <a:r>
              <a:rPr lang="en-US" dirty="0" smtClean="0"/>
              <a:t>little. </a:t>
            </a:r>
            <a:r>
              <a:rPr lang="en-US" sz="1600" dirty="0" smtClean="0"/>
              <a:t>(GT)</a:t>
            </a:r>
          </a:p>
          <a:p>
            <a:pPr marL="0" indent="0">
              <a:buNone/>
            </a:pPr>
            <a:endParaRPr lang="en-US" sz="800" dirty="0" smtClean="0"/>
          </a:p>
          <a:p>
            <a:pPr marL="0" indent="0">
              <a:buNone/>
            </a:pPr>
            <a:r>
              <a:rPr lang="en-US" dirty="0" smtClean="0"/>
              <a:t>2.   I believed that fat made fat. </a:t>
            </a:r>
            <a:r>
              <a:rPr lang="en-US" sz="1400" dirty="0" smtClean="0"/>
              <a:t>(A.D.A), (A.H.A)</a:t>
            </a:r>
          </a:p>
          <a:p>
            <a:pPr marL="0" indent="0">
              <a:buNone/>
            </a:pPr>
            <a:endParaRPr lang="en-US" sz="800" dirty="0" smtClean="0"/>
          </a:p>
          <a:p>
            <a:pPr marL="0" indent="0">
              <a:buNone/>
            </a:pPr>
            <a:r>
              <a:rPr lang="en-US" dirty="0" smtClean="0"/>
              <a:t>3.   And I also believed that a calorie was a calorie.</a:t>
            </a:r>
          </a:p>
          <a:p>
            <a:pPr marL="0" indent="0">
              <a:buNone/>
            </a:pPr>
            <a:endParaRPr lang="en-US" sz="800" dirty="0" smtClean="0"/>
          </a:p>
          <a:p>
            <a:pPr marL="0" indent="0">
              <a:buNone/>
            </a:pPr>
            <a:r>
              <a:rPr lang="en-US" dirty="0" smtClean="0"/>
              <a:t>      </a:t>
            </a:r>
            <a:r>
              <a:rPr lang="en-US" dirty="0" smtClean="0"/>
              <a:t>In </a:t>
            </a:r>
            <a:r>
              <a:rPr lang="en-US" dirty="0" smtClean="0"/>
              <a:t>other words, I believed in “Energy Balance”.  </a:t>
            </a:r>
          </a:p>
          <a:p>
            <a:pPr marL="0" indent="0">
              <a:buNone/>
            </a:pPr>
            <a:r>
              <a:rPr lang="en-US" dirty="0"/>
              <a:t> </a:t>
            </a:r>
            <a:r>
              <a:rPr lang="en-US" dirty="0" smtClean="0"/>
              <a:t>					</a:t>
            </a:r>
            <a:r>
              <a:rPr lang="en-US" sz="1400" dirty="0" smtClean="0"/>
              <a:t>(David Ludwig, JAMA, June 27, 2012, </a:t>
            </a:r>
            <a:r>
              <a:rPr lang="en-US" sz="1400" dirty="0" err="1" smtClean="0"/>
              <a:t>Vol</a:t>
            </a:r>
            <a:r>
              <a:rPr lang="en-US" sz="1400" dirty="0" smtClean="0"/>
              <a:t> 307, No 24, )</a:t>
            </a:r>
          </a:p>
          <a:p>
            <a:pPr marL="0" indent="0">
              <a:buNone/>
            </a:pPr>
            <a:r>
              <a:rPr lang="en-US" sz="1400" dirty="0"/>
              <a:t>	</a:t>
            </a:r>
            <a:r>
              <a:rPr lang="en-US" sz="1400" dirty="0" smtClean="0"/>
              <a:t>				(Robert </a:t>
            </a:r>
            <a:r>
              <a:rPr lang="en-US" sz="1400" dirty="0" err="1" smtClean="0"/>
              <a:t>Lustig</a:t>
            </a:r>
            <a:r>
              <a:rPr lang="en-US" sz="1400" dirty="0" smtClean="0"/>
              <a:t>, </a:t>
            </a:r>
            <a:r>
              <a:rPr lang="en-US" sz="1400" i="1" dirty="0" smtClean="0"/>
              <a:t>The Bitter Truth - YouTube</a:t>
            </a:r>
            <a:r>
              <a:rPr lang="en-US" sz="1400" dirty="0" smtClean="0"/>
              <a:t>) </a:t>
            </a:r>
            <a:endParaRPr lang="en-US"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152401"/>
            <a:ext cx="3962400" cy="1278870"/>
          </a:xfrm>
          <a:prstGeom prst="rect">
            <a:avLst/>
          </a:prstGeom>
        </p:spPr>
      </p:pic>
    </p:spTree>
    <p:extLst>
      <p:ext uri="{BB962C8B-B14F-4D97-AF65-F5344CB8AC3E}">
        <p14:creationId xmlns:p14="http://schemas.microsoft.com/office/powerpoint/2010/main" val="40395398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19800"/>
          </a:xfrm>
        </p:spPr>
        <p:txBody>
          <a:bodyPr>
            <a:noAutofit/>
          </a:bodyPr>
          <a:lstStyle/>
          <a:p>
            <a:pPr marL="0" indent="0">
              <a:buNone/>
            </a:pPr>
            <a:r>
              <a:rPr lang="en-US" sz="1400" b="1" dirty="0" smtClean="0">
                <a:latin typeface="Arial" pitchFamily="34" charset="0"/>
                <a:cs typeface="Arial" pitchFamily="34" charset="0"/>
              </a:rPr>
              <a:t>Mistake #2:</a:t>
            </a:r>
            <a:r>
              <a:rPr lang="en-US" sz="1400" dirty="0" smtClean="0">
                <a:latin typeface="Arial" pitchFamily="34" charset="0"/>
                <a:cs typeface="Arial" pitchFamily="34" charset="0"/>
              </a:rPr>
              <a:t> I believed early on that with a routine history and physical and </a:t>
            </a:r>
            <a:r>
              <a:rPr lang="en-US" sz="1400" dirty="0" smtClean="0">
                <a:latin typeface="Arial" pitchFamily="34" charset="0"/>
                <a:cs typeface="Arial" pitchFamily="34" charset="0"/>
              </a:rPr>
              <a:t>routine </a:t>
            </a:r>
            <a:r>
              <a:rPr lang="en-US" sz="1400" dirty="0" smtClean="0">
                <a:latin typeface="Arial" pitchFamily="34" charset="0"/>
                <a:cs typeface="Arial" pitchFamily="34" charset="0"/>
              </a:rPr>
              <a:t>lab we could accurately assess and manage risk.  </a:t>
            </a:r>
          </a:p>
          <a:p>
            <a:pPr marL="0" indent="0">
              <a:buNone/>
            </a:pPr>
            <a:endParaRPr lang="en-US" sz="1400" dirty="0" smtClean="0">
              <a:latin typeface="Arial" pitchFamily="34" charset="0"/>
              <a:cs typeface="Arial" pitchFamily="34" charset="0"/>
            </a:endParaRPr>
          </a:p>
          <a:p>
            <a:pPr marL="0" indent="0">
              <a:buNone/>
            </a:pPr>
            <a:r>
              <a:rPr lang="en-US" sz="1400" dirty="0" smtClean="0">
                <a:latin typeface="Arial" pitchFamily="34" charset="0"/>
                <a:cs typeface="Arial" pitchFamily="34" charset="0"/>
              </a:rPr>
              <a:t>HUGE mistake:  </a:t>
            </a:r>
            <a:r>
              <a:rPr lang="en-US" sz="1400" dirty="0" smtClean="0">
                <a:latin typeface="Arial" pitchFamily="34" charset="0"/>
                <a:cs typeface="Arial" pitchFamily="34" charset="0"/>
              </a:rPr>
              <a:t>Fortunately, </a:t>
            </a:r>
            <a:r>
              <a:rPr lang="en-US" sz="1400" dirty="0" smtClean="0">
                <a:latin typeface="Arial" pitchFamily="34" charset="0"/>
                <a:cs typeface="Arial" pitchFamily="34" charset="0"/>
              </a:rPr>
              <a:t>we didn’t hurt anybody.  </a:t>
            </a:r>
          </a:p>
          <a:p>
            <a:pPr marL="0" indent="0">
              <a:buNone/>
            </a:pPr>
            <a:endParaRPr lang="en-US" sz="1400" dirty="0" smtClean="0">
              <a:latin typeface="Arial" pitchFamily="34" charset="0"/>
              <a:cs typeface="Arial" pitchFamily="34" charset="0"/>
            </a:endParaRPr>
          </a:p>
          <a:p>
            <a:pPr marL="0" indent="0">
              <a:buNone/>
            </a:pPr>
            <a:r>
              <a:rPr lang="en-US" sz="1400" u="sng" dirty="0" smtClean="0">
                <a:latin typeface="Arial" pitchFamily="34" charset="0"/>
                <a:cs typeface="Arial" pitchFamily="34" charset="0"/>
              </a:rPr>
              <a:t>To quote my colleagues: </a:t>
            </a:r>
          </a:p>
          <a:p>
            <a:pPr marL="0" indent="0">
              <a:buNone/>
            </a:pPr>
            <a:endParaRPr lang="en-US" sz="1400" dirty="0" smtClean="0">
              <a:latin typeface="Arial" pitchFamily="34" charset="0"/>
              <a:cs typeface="Arial" pitchFamily="34" charset="0"/>
            </a:endParaRPr>
          </a:p>
          <a:p>
            <a:pPr marL="0" indent="0">
              <a:buNone/>
            </a:pPr>
            <a:r>
              <a:rPr lang="en-US" sz="1400" dirty="0" smtClean="0">
                <a:latin typeface="Arial" pitchFamily="34" charset="0"/>
                <a:cs typeface="Arial" pitchFamily="34" charset="0"/>
              </a:rPr>
              <a:t>In 2003 Dr. Brad Bales </a:t>
            </a:r>
            <a:r>
              <a:rPr lang="en-US" sz="1400" dirty="0" smtClean="0">
                <a:latin typeface="Arial" pitchFamily="34" charset="0"/>
                <a:cs typeface="Arial" pitchFamily="34" charset="0"/>
              </a:rPr>
              <a:t>said, </a:t>
            </a:r>
            <a:r>
              <a:rPr lang="en-US" sz="1400" dirty="0" smtClean="0">
                <a:latin typeface="Arial" pitchFamily="34" charset="0"/>
                <a:cs typeface="Arial" pitchFamily="34" charset="0"/>
              </a:rPr>
              <a:t>“Treatment as usual will get you killed”.</a:t>
            </a:r>
          </a:p>
          <a:p>
            <a:pPr marL="0" indent="0">
              <a:buNone/>
            </a:pPr>
            <a:endParaRPr lang="en-US" sz="1400" dirty="0" smtClean="0">
              <a:latin typeface="Arial" pitchFamily="34" charset="0"/>
              <a:cs typeface="Arial" pitchFamily="34" charset="0"/>
            </a:endParaRPr>
          </a:p>
          <a:p>
            <a:pPr>
              <a:buFont typeface="Wingdings" pitchFamily="2" charset="2"/>
              <a:buNone/>
            </a:pPr>
            <a:r>
              <a:rPr lang="en-US" sz="1400" dirty="0">
                <a:latin typeface="Arial" pitchFamily="34" charset="0"/>
                <a:cs typeface="Arial" pitchFamily="34" charset="0"/>
              </a:rPr>
              <a:t>2004 Robert </a:t>
            </a:r>
            <a:r>
              <a:rPr lang="en-US" sz="1400" dirty="0" err="1" smtClean="0">
                <a:latin typeface="Arial" pitchFamily="34" charset="0"/>
                <a:cs typeface="Arial" pitchFamily="34" charset="0"/>
              </a:rPr>
              <a:t>Superko</a:t>
            </a:r>
            <a:r>
              <a:rPr lang="en-US" sz="1400" dirty="0" smtClean="0">
                <a:latin typeface="Arial" pitchFamily="34" charset="0"/>
                <a:cs typeface="Arial" pitchFamily="34" charset="0"/>
              </a:rPr>
              <a:t> said, “½ </a:t>
            </a:r>
            <a:r>
              <a:rPr lang="en-US" sz="1400" dirty="0">
                <a:latin typeface="Arial" pitchFamily="34" charset="0"/>
                <a:cs typeface="Arial" pitchFamily="34" charset="0"/>
              </a:rPr>
              <a:t>of the 1.5 million people who have a heart </a:t>
            </a:r>
          </a:p>
          <a:p>
            <a:pPr>
              <a:buFont typeface="Wingdings" pitchFamily="2" charset="2"/>
              <a:buNone/>
            </a:pPr>
            <a:r>
              <a:rPr lang="en-US" sz="1400" dirty="0">
                <a:latin typeface="Arial" pitchFamily="34" charset="0"/>
                <a:cs typeface="Arial" pitchFamily="34" charset="0"/>
              </a:rPr>
              <a:t>attack every year in our country have normal </a:t>
            </a:r>
            <a:r>
              <a:rPr lang="en-US" sz="1400" dirty="0" smtClean="0">
                <a:latin typeface="Arial" pitchFamily="34" charset="0"/>
                <a:cs typeface="Arial" pitchFamily="34" charset="0"/>
              </a:rPr>
              <a:t>cholesterol </a:t>
            </a:r>
            <a:r>
              <a:rPr lang="en-US" sz="1400" dirty="0">
                <a:latin typeface="Arial" pitchFamily="34" charset="0"/>
                <a:cs typeface="Arial" pitchFamily="34" charset="0"/>
              </a:rPr>
              <a:t>levels (by </a:t>
            </a:r>
            <a:r>
              <a:rPr lang="en-US" sz="1400" dirty="0" smtClean="0">
                <a:latin typeface="Arial" pitchFamily="34" charset="0"/>
                <a:cs typeface="Arial" pitchFamily="34" charset="0"/>
              </a:rPr>
              <a:t>routine </a:t>
            </a:r>
          </a:p>
          <a:p>
            <a:pPr>
              <a:buFont typeface="Wingdings" pitchFamily="2" charset="2"/>
              <a:buNone/>
            </a:pPr>
            <a:r>
              <a:rPr lang="en-US" sz="1400" dirty="0" smtClean="0">
                <a:latin typeface="Arial" pitchFamily="34" charset="0"/>
                <a:cs typeface="Arial" pitchFamily="34" charset="0"/>
              </a:rPr>
              <a:t>testing)”.  We Must Do Better!</a:t>
            </a:r>
            <a:endParaRPr lang="en-US" sz="1400" dirty="0">
              <a:latin typeface="Arial" pitchFamily="34" charset="0"/>
              <a:cs typeface="Arial" pitchFamily="34" charset="0"/>
            </a:endParaRPr>
          </a:p>
          <a:p>
            <a:pPr marL="0" indent="0">
              <a:buNone/>
            </a:pPr>
            <a:endParaRPr lang="en-US" sz="1400" dirty="0" smtClean="0">
              <a:latin typeface="Arial" pitchFamily="34" charset="0"/>
              <a:cs typeface="Arial" pitchFamily="34" charset="0"/>
            </a:endParaRPr>
          </a:p>
          <a:p>
            <a:pPr marL="0" indent="0">
              <a:buNone/>
            </a:pPr>
            <a:r>
              <a:rPr lang="en-US" sz="1400" dirty="0" smtClean="0">
                <a:latin typeface="Arial" pitchFamily="34" charset="0"/>
                <a:cs typeface="Arial" pitchFamily="34" charset="0"/>
              </a:rPr>
              <a:t>2006 Dr. Finley </a:t>
            </a:r>
            <a:r>
              <a:rPr lang="en-US" sz="1400" dirty="0" smtClean="0">
                <a:latin typeface="Arial" pitchFamily="34" charset="0"/>
                <a:cs typeface="Arial" pitchFamily="34" charset="0"/>
              </a:rPr>
              <a:t>Brown, “Insulin </a:t>
            </a:r>
            <a:r>
              <a:rPr lang="en-US" sz="1400" dirty="0" smtClean="0">
                <a:latin typeface="Arial" pitchFamily="34" charset="0"/>
                <a:cs typeface="Arial" pitchFamily="34" charset="0"/>
              </a:rPr>
              <a:t>resistance </a:t>
            </a:r>
            <a:r>
              <a:rPr lang="en-US" sz="1400" dirty="0">
                <a:latin typeface="Arial" pitchFamily="34" charset="0"/>
                <a:cs typeface="Arial" pitchFamily="34" charset="0"/>
              </a:rPr>
              <a:t>is the </a:t>
            </a:r>
            <a:r>
              <a:rPr lang="en-US" sz="1400" dirty="0" smtClean="0">
                <a:latin typeface="Arial" pitchFamily="34" charset="0"/>
                <a:cs typeface="Arial" pitchFamily="34" charset="0"/>
              </a:rPr>
              <a:t>major </a:t>
            </a:r>
            <a:r>
              <a:rPr lang="en-US" sz="1400" dirty="0" smtClean="0">
                <a:latin typeface="Arial" pitchFamily="34" charset="0"/>
                <a:cs typeface="Arial" pitchFamily="34" charset="0"/>
              </a:rPr>
              <a:t>cause </a:t>
            </a:r>
            <a:r>
              <a:rPr lang="en-US" sz="1400" dirty="0">
                <a:latin typeface="Arial" pitchFamily="34" charset="0"/>
                <a:cs typeface="Arial" pitchFamily="34" charset="0"/>
              </a:rPr>
              <a:t>of </a:t>
            </a:r>
            <a:r>
              <a:rPr lang="en-US" sz="1400" dirty="0" smtClean="0">
                <a:latin typeface="Arial" pitchFamily="34" charset="0"/>
                <a:cs typeface="Arial" pitchFamily="34" charset="0"/>
              </a:rPr>
              <a:t>heart attack and most other </a:t>
            </a:r>
            <a:r>
              <a:rPr lang="en-US" sz="1400" dirty="0" smtClean="0">
                <a:latin typeface="Arial" pitchFamily="34" charset="0"/>
                <a:cs typeface="Arial" pitchFamily="34" charset="0"/>
              </a:rPr>
              <a:t>“”diseases </a:t>
            </a:r>
            <a:r>
              <a:rPr lang="en-US" sz="1400" dirty="0" smtClean="0">
                <a:latin typeface="Arial" pitchFamily="34" charset="0"/>
                <a:cs typeface="Arial" pitchFamily="34" charset="0"/>
              </a:rPr>
              <a:t>of civilization</a:t>
            </a:r>
            <a:r>
              <a:rPr lang="en-US" sz="1400" dirty="0" smtClean="0">
                <a:latin typeface="Arial" pitchFamily="34" charset="0"/>
                <a:cs typeface="Arial" pitchFamily="34" charset="0"/>
              </a:rPr>
              <a:t>””  Routine </a:t>
            </a:r>
            <a:r>
              <a:rPr lang="en-US" sz="1400" dirty="0" smtClean="0">
                <a:latin typeface="Arial" pitchFamily="34" charset="0"/>
                <a:cs typeface="Arial" pitchFamily="34" charset="0"/>
              </a:rPr>
              <a:t>testing is way underpowered!! </a:t>
            </a:r>
          </a:p>
          <a:p>
            <a:pPr marL="0" indent="0">
              <a:buNone/>
            </a:pPr>
            <a:endParaRPr lang="en-US" sz="1400" dirty="0">
              <a:latin typeface="Arial" pitchFamily="34" charset="0"/>
              <a:cs typeface="Arial" pitchFamily="34" charset="0"/>
            </a:endParaRPr>
          </a:p>
          <a:p>
            <a:pPr marL="0" indent="0">
              <a:buNone/>
            </a:pPr>
            <a:r>
              <a:rPr lang="en-US" sz="1400" dirty="0" smtClean="0">
                <a:latin typeface="Arial" pitchFamily="34" charset="0"/>
                <a:cs typeface="Arial" pitchFamily="34" charset="0"/>
              </a:rPr>
              <a:t>2011 </a:t>
            </a:r>
            <a:r>
              <a:rPr lang="en-US" sz="1400" dirty="0" smtClean="0">
                <a:latin typeface="Arial" pitchFamily="34" charset="0"/>
                <a:cs typeface="Arial" pitchFamily="34" charset="0"/>
              </a:rPr>
              <a:t>Dr. Thomas </a:t>
            </a:r>
            <a:r>
              <a:rPr lang="en-US" sz="1400" dirty="0" smtClean="0">
                <a:latin typeface="Arial" pitchFamily="34" charset="0"/>
                <a:cs typeface="Arial" pitchFamily="34" charset="0"/>
              </a:rPr>
              <a:t>Dayspring </a:t>
            </a:r>
            <a:r>
              <a:rPr lang="en-US" sz="1400" dirty="0" smtClean="0">
                <a:latin typeface="Arial" pitchFamily="34" charset="0"/>
                <a:cs typeface="Arial" pitchFamily="34" charset="0"/>
              </a:rPr>
              <a:t>stated, </a:t>
            </a:r>
            <a:r>
              <a:rPr lang="en-US" sz="1400" dirty="0" smtClean="0">
                <a:latin typeface="Arial" pitchFamily="34" charset="0"/>
                <a:cs typeface="Arial" pitchFamily="34" charset="0"/>
              </a:rPr>
              <a:t>“Unfortunately</a:t>
            </a:r>
            <a:r>
              <a:rPr lang="en-US" sz="1400" dirty="0">
                <a:latin typeface="Arial" pitchFamily="34" charset="0"/>
                <a:cs typeface="Arial" pitchFamily="34" charset="0"/>
              </a:rPr>
              <a:t>, I know lots of lipid guys and gals, even certified </a:t>
            </a:r>
            <a:r>
              <a:rPr lang="en-US" sz="1400" dirty="0" err="1">
                <a:latin typeface="Arial" pitchFamily="34" charset="0"/>
                <a:cs typeface="Arial" pitchFamily="34" charset="0"/>
              </a:rPr>
              <a:t>lipidologists</a:t>
            </a:r>
            <a:r>
              <a:rPr lang="en-US" sz="1400" dirty="0">
                <a:latin typeface="Arial" pitchFamily="34" charset="0"/>
                <a:cs typeface="Arial" pitchFamily="34" charset="0"/>
              </a:rPr>
              <a:t>, who think they can look at the various lipid concentrations or ratios and very accurately guess whether atherogenic lipoprotein assays ( apo-B or LDL-P) would be normal or abnormal. If I can be blunt: anyone believing that is </a:t>
            </a:r>
            <a:r>
              <a:rPr lang="en-US" sz="1400" b="1" dirty="0">
                <a:latin typeface="Arial" pitchFamily="34" charset="0"/>
                <a:cs typeface="Arial" pitchFamily="34" charset="0"/>
              </a:rPr>
              <a:t>delusional</a:t>
            </a:r>
            <a:r>
              <a:rPr lang="en-US" sz="1400" dirty="0" smtClean="0">
                <a:latin typeface="Arial" pitchFamily="34" charset="0"/>
                <a:cs typeface="Arial" pitchFamily="34" charset="0"/>
              </a:rPr>
              <a:t>!”</a:t>
            </a:r>
          </a:p>
          <a:p>
            <a:r>
              <a:rPr lang="en-US" sz="1400" dirty="0" smtClean="0">
                <a:latin typeface="Arial" pitchFamily="34" charset="0"/>
                <a:cs typeface="Arial" pitchFamily="34" charset="0"/>
              </a:rPr>
              <a:t>You would be better off flipping a coin!</a:t>
            </a:r>
          </a:p>
          <a:p>
            <a:r>
              <a:rPr lang="en-US" sz="1400" dirty="0" smtClean="0">
                <a:latin typeface="Arial" pitchFamily="34" charset="0"/>
                <a:cs typeface="Arial" pitchFamily="34" charset="0"/>
              </a:rPr>
              <a:t>That is why my patients get NMR particle concentrations. </a:t>
            </a:r>
            <a:endParaRPr lang="en-US" sz="1400" dirty="0">
              <a:latin typeface="Arial" pitchFamily="34" charset="0"/>
              <a:cs typeface="Arial" pitchFamily="34" charset="0"/>
            </a:endParaRPr>
          </a:p>
          <a:p>
            <a:pPr marL="0" indent="0">
              <a:buNone/>
            </a:pPr>
            <a:endParaRPr lang="en-US" sz="1400" dirty="0">
              <a:latin typeface="Arial" pitchFamily="34" charset="0"/>
              <a:cs typeface="Arial" pitchFamily="34" charset="0"/>
            </a:endParaRPr>
          </a:p>
          <a:p>
            <a:pPr marL="0" indent="0">
              <a:buNone/>
            </a:pPr>
            <a:r>
              <a:rPr lang="en-US" sz="1400" dirty="0" smtClean="0">
                <a:latin typeface="Arial" pitchFamily="34" charset="0"/>
                <a:cs typeface="Arial" pitchFamily="34" charset="0"/>
              </a:rPr>
              <a:t>Now </a:t>
            </a:r>
            <a:r>
              <a:rPr lang="en-US" sz="1400" dirty="0" smtClean="0">
                <a:latin typeface="Arial" pitchFamily="34" charset="0"/>
                <a:cs typeface="Arial" pitchFamily="34" charset="0"/>
              </a:rPr>
              <a:t>we look for a reason to move to </a:t>
            </a:r>
            <a:r>
              <a:rPr lang="en-US" sz="1400" i="1" dirty="0" smtClean="0">
                <a:latin typeface="Arial" pitchFamily="34" charset="0"/>
                <a:cs typeface="Arial" pitchFamily="34" charset="0"/>
              </a:rPr>
              <a:t>advanced</a:t>
            </a:r>
            <a:r>
              <a:rPr lang="en-US" sz="1400" dirty="0" smtClean="0">
                <a:latin typeface="Arial" pitchFamily="34" charset="0"/>
                <a:cs typeface="Arial" pitchFamily="34" charset="0"/>
              </a:rPr>
              <a:t> testing – I favor the NMR by </a:t>
            </a:r>
            <a:r>
              <a:rPr lang="en-US" sz="1400" dirty="0" err="1" smtClean="0">
                <a:latin typeface="Arial" pitchFamily="34" charset="0"/>
                <a:cs typeface="Arial" pitchFamily="34" charset="0"/>
              </a:rPr>
              <a:t>LipoScience</a:t>
            </a:r>
            <a:r>
              <a:rPr lang="en-US" sz="1400" dirty="0" smtClean="0">
                <a:latin typeface="Arial" pitchFamily="34" charset="0"/>
                <a:cs typeface="Arial" pitchFamily="34" charset="0"/>
              </a:rPr>
              <a:t>. </a:t>
            </a:r>
          </a:p>
          <a:p>
            <a:pPr marL="0" indent="0">
              <a:buNone/>
            </a:pPr>
            <a:r>
              <a:rPr lang="en-US" sz="1400" dirty="0" smtClean="0">
                <a:latin typeface="Arial" pitchFamily="34" charset="0"/>
                <a:cs typeface="Arial" pitchFamily="34" charset="0"/>
              </a:rPr>
              <a:t>Perhaps </a:t>
            </a:r>
            <a:r>
              <a:rPr lang="en-US" sz="1400" b="1" i="1" dirty="0" smtClean="0">
                <a:latin typeface="Arial" pitchFamily="34" charset="0"/>
                <a:cs typeface="Arial" pitchFamily="34" charset="0"/>
              </a:rPr>
              <a:t>appropriate </a:t>
            </a:r>
            <a:r>
              <a:rPr lang="en-US" sz="1400" dirty="0" smtClean="0">
                <a:latin typeface="Arial" pitchFamily="34" charset="0"/>
                <a:cs typeface="Arial" pitchFamily="34" charset="0"/>
              </a:rPr>
              <a:t>testing is a better way describe it.  HDL is our </a:t>
            </a:r>
            <a:r>
              <a:rPr lang="en-US" sz="1400" u="sng" dirty="0" smtClean="0">
                <a:latin typeface="Arial" pitchFamily="34" charset="0"/>
                <a:cs typeface="Arial" pitchFamily="34" charset="0"/>
              </a:rPr>
              <a:t>advanced</a:t>
            </a:r>
            <a:r>
              <a:rPr lang="en-US" sz="1400" dirty="0" smtClean="0">
                <a:latin typeface="Arial" pitchFamily="34" charset="0"/>
                <a:cs typeface="Arial" pitchFamily="34" charset="0"/>
              </a:rPr>
              <a:t> test. </a:t>
            </a:r>
          </a:p>
        </p:txBody>
      </p:sp>
      <p:pic>
        <p:nvPicPr>
          <p:cNvPr id="4" name="Picture 14" descr="square-root-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777" y="5122386"/>
            <a:ext cx="1079719" cy="571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64322" y="5324554"/>
            <a:ext cx="638175" cy="369332"/>
          </a:xfrm>
          <a:prstGeom prst="rect">
            <a:avLst/>
          </a:prstGeom>
          <a:solidFill>
            <a:schemeClr val="bg1"/>
          </a:solidFill>
        </p:spPr>
        <p:txBody>
          <a:bodyPr wrap="square" rtlCol="0">
            <a:spAutoFit/>
          </a:bodyPr>
          <a:lstStyle/>
          <a:p>
            <a:r>
              <a:rPr lang="en-US" dirty="0" smtClean="0"/>
              <a:t>B.S.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3410" y="6324600"/>
            <a:ext cx="2360951" cy="762000"/>
          </a:xfrm>
          <a:prstGeom prst="rect">
            <a:avLst/>
          </a:prstGeom>
        </p:spPr>
      </p:pic>
    </p:spTree>
    <p:extLst>
      <p:ext uri="{BB962C8B-B14F-4D97-AF65-F5344CB8AC3E}">
        <p14:creationId xmlns:p14="http://schemas.microsoft.com/office/powerpoint/2010/main" val="299573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0"/>
            <a:ext cx="8229600" cy="1143000"/>
          </a:xfrm>
        </p:spPr>
        <p:txBody>
          <a:bodyPr/>
          <a:lstStyle/>
          <a:p>
            <a:r>
              <a:rPr lang="en-US" dirty="0" smtClean="0"/>
              <a:t>“2007”</a:t>
            </a:r>
            <a:endParaRPr lang="en-US" dirty="0"/>
          </a:p>
        </p:txBody>
      </p:sp>
      <p:sp>
        <p:nvSpPr>
          <p:cNvPr id="3" name="Content Placeholder 2"/>
          <p:cNvSpPr>
            <a:spLocks noGrp="1"/>
          </p:cNvSpPr>
          <p:nvPr>
            <p:ph idx="1"/>
          </p:nvPr>
        </p:nvSpPr>
        <p:spPr>
          <a:xfrm>
            <a:off x="304800" y="1752600"/>
            <a:ext cx="8458200" cy="4525963"/>
          </a:xfrm>
        </p:spPr>
        <p:txBody>
          <a:bodyPr>
            <a:normAutofit lnSpcReduction="10000"/>
          </a:bodyPr>
          <a:lstStyle/>
          <a:p>
            <a:pPr marL="0" indent="0" algn="ctr">
              <a:buNone/>
            </a:pPr>
            <a:r>
              <a:rPr lang="en-US" dirty="0" smtClean="0"/>
              <a:t>By 2007 we had corrected our two mistakes.</a:t>
            </a:r>
          </a:p>
          <a:p>
            <a:pPr marL="0" indent="0" algn="ctr">
              <a:buNone/>
            </a:pPr>
            <a:r>
              <a:rPr lang="en-US" sz="2000" dirty="0" smtClean="0"/>
              <a:t>(The program had become very </a:t>
            </a:r>
            <a:r>
              <a:rPr lang="en-US" sz="2000" dirty="0" smtClean="0"/>
              <a:t>strong.)</a:t>
            </a:r>
            <a:endParaRPr lang="en-US" sz="2000" dirty="0" smtClean="0"/>
          </a:p>
          <a:p>
            <a:pPr marL="0" indent="0" algn="ctr">
              <a:buNone/>
            </a:pPr>
            <a:endParaRPr lang="en-US" sz="2000" dirty="0" smtClean="0"/>
          </a:p>
          <a:p>
            <a:pPr marL="0" indent="0" algn="ctr">
              <a:buNone/>
            </a:pPr>
            <a:r>
              <a:rPr lang="en-US" sz="2800" dirty="0" smtClean="0"/>
              <a:t>Now Low </a:t>
            </a:r>
            <a:r>
              <a:rPr lang="en-US" sz="2800" dirty="0"/>
              <a:t>C</a:t>
            </a:r>
            <a:r>
              <a:rPr lang="en-US" sz="2800" dirty="0" smtClean="0"/>
              <a:t>arbohydrate/</a:t>
            </a:r>
            <a:r>
              <a:rPr lang="en-US" sz="2800" dirty="0" err="1" smtClean="0"/>
              <a:t>Paleo</a:t>
            </a:r>
            <a:r>
              <a:rPr lang="en-US" sz="2800" dirty="0" smtClean="0"/>
              <a:t> is our nutrition philosophy.  </a:t>
            </a:r>
            <a:endParaRPr lang="en-US" sz="2800" dirty="0"/>
          </a:p>
          <a:p>
            <a:pPr marL="0" indent="0">
              <a:buNone/>
            </a:pPr>
            <a:r>
              <a:rPr lang="en-US" sz="1800" dirty="0" smtClean="0"/>
              <a:t>                                       </a:t>
            </a:r>
          </a:p>
          <a:p>
            <a:pPr marL="0" indent="0">
              <a:buNone/>
            </a:pPr>
            <a:r>
              <a:rPr lang="en-US" sz="1800" dirty="0"/>
              <a:t>	</a:t>
            </a:r>
            <a:r>
              <a:rPr lang="en-US" sz="1800" dirty="0" smtClean="0"/>
              <a:t>	</a:t>
            </a:r>
            <a:r>
              <a:rPr lang="en-US" sz="2400" b="1" u="sng" dirty="0" smtClean="0"/>
              <a:t> </a:t>
            </a:r>
            <a:r>
              <a:rPr lang="en-US" sz="2800" b="1" u="sng" dirty="0" smtClean="0"/>
              <a:t>Low Carb </a:t>
            </a:r>
            <a:r>
              <a:rPr lang="en-US" sz="2800" b="1" dirty="0" smtClean="0"/>
              <a:t>       /             </a:t>
            </a:r>
            <a:r>
              <a:rPr lang="en-US" sz="2800" b="1" u="sng" dirty="0" err="1" smtClean="0"/>
              <a:t>Paleo</a:t>
            </a:r>
            <a:endParaRPr lang="en-US" sz="2800" b="1" u="sng" dirty="0" smtClean="0"/>
          </a:p>
          <a:p>
            <a:pPr marL="0" indent="0">
              <a:buNone/>
            </a:pPr>
            <a:r>
              <a:rPr lang="en-US" sz="1800" dirty="0" smtClean="0"/>
              <a:t>		 </a:t>
            </a:r>
            <a:r>
              <a:rPr lang="en-US" sz="2000" dirty="0" smtClean="0"/>
              <a:t> Gary </a:t>
            </a:r>
            <a:r>
              <a:rPr lang="en-US" sz="2000" dirty="0" err="1" smtClean="0"/>
              <a:t>Taubes</a:t>
            </a:r>
            <a:r>
              <a:rPr lang="en-US" sz="2000" dirty="0" smtClean="0"/>
              <a:t>	                   Dr</a:t>
            </a:r>
            <a:r>
              <a:rPr lang="en-US" sz="2000" dirty="0"/>
              <a:t>. Boyd Eaton</a:t>
            </a:r>
          </a:p>
          <a:p>
            <a:pPr marL="0" indent="0">
              <a:buNone/>
            </a:pPr>
            <a:r>
              <a:rPr lang="en-US" sz="2000" dirty="0" smtClean="0"/>
              <a:t>				                   Dr</a:t>
            </a:r>
            <a:r>
              <a:rPr lang="en-US" sz="2000" dirty="0"/>
              <a:t>. Loren </a:t>
            </a:r>
            <a:r>
              <a:rPr lang="en-US" sz="2000" dirty="0" err="1"/>
              <a:t>Cordain</a:t>
            </a:r>
            <a:endParaRPr lang="en-US" sz="2000" dirty="0"/>
          </a:p>
          <a:p>
            <a:pPr marL="0" indent="0">
              <a:buNone/>
            </a:pPr>
            <a:r>
              <a:rPr lang="en-US" sz="2000" dirty="0" smtClean="0"/>
              <a:t>				                   </a:t>
            </a:r>
            <a:r>
              <a:rPr lang="en-US" sz="2000" b="1" dirty="0" smtClean="0"/>
              <a:t>Robb Wolf </a:t>
            </a:r>
            <a:r>
              <a:rPr lang="en-US" sz="1050" dirty="0" smtClean="0"/>
              <a:t>(2011)</a:t>
            </a:r>
          </a:p>
          <a:p>
            <a:pPr marL="0" indent="0">
              <a:buNone/>
            </a:pPr>
            <a:endParaRPr lang="en-US" sz="1800" dirty="0" smtClean="0"/>
          </a:p>
          <a:p>
            <a:pPr marL="0" indent="0" algn="ctr">
              <a:buNone/>
            </a:pPr>
            <a:endParaRPr lang="en-US" sz="1800" dirty="0"/>
          </a:p>
          <a:p>
            <a:pPr marL="0" indent="0" algn="ctr">
              <a:buNone/>
            </a:pPr>
            <a:r>
              <a:rPr lang="en-US" sz="2400" dirty="0" smtClean="0"/>
              <a:t>We were testing appropriately - particularly using the NMR!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52400"/>
            <a:ext cx="4648200" cy="959152"/>
          </a:xfrm>
          <a:prstGeom prst="rect">
            <a:avLst/>
          </a:prstGeom>
        </p:spPr>
      </p:pic>
    </p:spTree>
    <p:extLst>
      <p:ext uri="{BB962C8B-B14F-4D97-AF65-F5344CB8AC3E}">
        <p14:creationId xmlns:p14="http://schemas.microsoft.com/office/powerpoint/2010/main" val="416839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Grp="1" noRot="1" noChangeArrowheads="1"/>
          </p:cNvSpPr>
          <p:nvPr>
            <p:ph type="body" sz="half" idx="1"/>
          </p:nvPr>
        </p:nvSpPr>
        <p:spPr>
          <a:xfrm>
            <a:off x="-12700" y="3886200"/>
            <a:ext cx="4194175" cy="4191000"/>
          </a:xfrm>
        </p:spPr>
        <p:txBody>
          <a:bodyPr/>
          <a:lstStyle/>
          <a:p>
            <a:pPr algn="ctr">
              <a:lnSpc>
                <a:spcPct val="80000"/>
              </a:lnSpc>
              <a:buFont typeface="Wingdings" pitchFamily="2" charset="2"/>
              <a:buNone/>
            </a:pPr>
            <a:endParaRPr lang="en-US" sz="2000" dirty="0">
              <a:solidFill>
                <a:srgbClr val="FFFF00"/>
              </a:solidFill>
            </a:endParaRPr>
          </a:p>
          <a:p>
            <a:pPr algn="ctr">
              <a:lnSpc>
                <a:spcPct val="80000"/>
              </a:lnSpc>
              <a:buFont typeface="Wingdings" pitchFamily="2" charset="2"/>
              <a:buNone/>
            </a:pPr>
            <a:r>
              <a:rPr lang="en-US" sz="2000" dirty="0"/>
              <a:t>One firefighter, </a:t>
            </a:r>
          </a:p>
          <a:p>
            <a:pPr algn="ctr">
              <a:lnSpc>
                <a:spcPct val="80000"/>
              </a:lnSpc>
              <a:buFont typeface="Wingdings" pitchFamily="2" charset="2"/>
              <a:buNone/>
            </a:pPr>
            <a:r>
              <a:rPr lang="en-US" sz="2000" dirty="0"/>
              <a:t>a marathon runner, carrying all his equipment reached the </a:t>
            </a:r>
          </a:p>
          <a:p>
            <a:pPr algn="ctr">
              <a:lnSpc>
                <a:spcPct val="80000"/>
              </a:lnSpc>
              <a:buFont typeface="Wingdings" pitchFamily="2" charset="2"/>
              <a:buNone/>
            </a:pPr>
            <a:r>
              <a:rPr lang="en-US" sz="2000" dirty="0"/>
              <a:t>78</a:t>
            </a:r>
            <a:r>
              <a:rPr lang="en-US" sz="2000" baseline="30000" dirty="0"/>
              <a:t>th</a:t>
            </a:r>
            <a:r>
              <a:rPr lang="en-US" sz="2000" dirty="0"/>
              <a:t> floor!</a:t>
            </a:r>
          </a:p>
          <a:p>
            <a:pPr>
              <a:lnSpc>
                <a:spcPct val="80000"/>
              </a:lnSpc>
              <a:buFont typeface="Wingdings" pitchFamily="2" charset="2"/>
              <a:buNone/>
            </a:pPr>
            <a:endParaRPr lang="en-US" dirty="0">
              <a:solidFill>
                <a:srgbClr val="FFFF00"/>
              </a:solidFill>
            </a:endParaRPr>
          </a:p>
          <a:p>
            <a:pPr algn="r">
              <a:lnSpc>
                <a:spcPct val="80000"/>
              </a:lnSpc>
              <a:buFont typeface="Wingdings" pitchFamily="2" charset="2"/>
              <a:buNone/>
            </a:pPr>
            <a:r>
              <a:rPr lang="en-US" sz="2000" i="1" dirty="0">
                <a:solidFill>
                  <a:srgbClr val="FFFF00"/>
                </a:solidFill>
              </a:rPr>
              <a:t>--</a:t>
            </a:r>
            <a:r>
              <a:rPr lang="en-US" sz="1200" i="1" dirty="0"/>
              <a:t>ABC News</a:t>
            </a:r>
          </a:p>
        </p:txBody>
      </p:sp>
      <p:graphicFrame>
        <p:nvGraphicFramePr>
          <p:cNvPr id="191493" name="Object 5"/>
          <p:cNvGraphicFramePr>
            <a:graphicFrameLocks noGrp="1" noChangeAspect="1"/>
          </p:cNvGraphicFramePr>
          <p:nvPr>
            <p:ph sz="half" idx="2"/>
            <p:extLst>
              <p:ext uri="{D42A27DB-BD31-4B8C-83A1-F6EECF244321}">
                <p14:modId xmlns:p14="http://schemas.microsoft.com/office/powerpoint/2010/main" val="4269590952"/>
              </p:ext>
            </p:extLst>
          </p:nvPr>
        </p:nvGraphicFramePr>
        <p:xfrm>
          <a:off x="4394200" y="381000"/>
          <a:ext cx="4724400" cy="6019800"/>
        </p:xfrm>
        <a:graphic>
          <a:graphicData uri="http://schemas.openxmlformats.org/presentationml/2006/ole">
            <mc:AlternateContent xmlns:mc="http://schemas.openxmlformats.org/markup-compatibility/2006">
              <mc:Choice xmlns:v="urn:schemas-microsoft-com:vml" Requires="v">
                <p:oleObj spid="_x0000_s2183" name="Photo Editor Photo" r:id="rId4" imgW="3933333" imgH="6095238" progId="MSPhotoEd.3">
                  <p:embed/>
                </p:oleObj>
              </mc:Choice>
              <mc:Fallback>
                <p:oleObj name="Photo Editor Photo" r:id="rId4" imgW="3933333" imgH="6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200" y="381000"/>
                        <a:ext cx="4724400" cy="6019800"/>
                      </a:xfrm>
                      <a:prstGeom prst="rect">
                        <a:avLst/>
                      </a:prstGeom>
                      <a:noFill/>
                      <a:ln>
                        <a:noFill/>
                      </a:ln>
                      <a:effectLst/>
                    </p:spPr>
                  </p:pic>
                </p:oleObj>
              </mc:Fallback>
            </mc:AlternateContent>
          </a:graphicData>
        </a:graphic>
      </p:graphicFrame>
      <p:sp>
        <p:nvSpPr>
          <p:cNvPr id="2" name="Rectangle 1"/>
          <p:cNvSpPr/>
          <p:nvPr/>
        </p:nvSpPr>
        <p:spPr>
          <a:xfrm>
            <a:off x="501584" y="342612"/>
            <a:ext cx="3467231" cy="584775"/>
          </a:xfrm>
          <a:prstGeom prst="rect">
            <a:avLst/>
          </a:prstGeom>
        </p:spPr>
        <p:txBody>
          <a:bodyPr wrap="none">
            <a:spAutoFit/>
          </a:bodyPr>
          <a:lstStyle/>
          <a:p>
            <a:r>
              <a:rPr lang="en-US" sz="3200" b="1" dirty="0"/>
              <a:t>One Great Decision</a:t>
            </a:r>
          </a:p>
        </p:txBody>
      </p:sp>
      <p:sp>
        <p:nvSpPr>
          <p:cNvPr id="3" name="Rectangle 2"/>
          <p:cNvSpPr/>
          <p:nvPr/>
        </p:nvSpPr>
        <p:spPr>
          <a:xfrm>
            <a:off x="25400" y="965487"/>
            <a:ext cx="4419600" cy="2062103"/>
          </a:xfrm>
          <a:prstGeom prst="rect">
            <a:avLst/>
          </a:prstGeom>
        </p:spPr>
        <p:txBody>
          <a:bodyPr wrap="square">
            <a:spAutoFit/>
          </a:bodyPr>
          <a:lstStyle/>
          <a:p>
            <a:pPr algn="ctr"/>
            <a:r>
              <a:rPr lang="en-US" sz="3200" i="1" dirty="0"/>
              <a:t>Kevin Gilmartin </a:t>
            </a:r>
            <a:endParaRPr lang="en-US" sz="3200" i="1" dirty="0" smtClean="0"/>
          </a:p>
          <a:p>
            <a:pPr algn="ctr"/>
            <a:r>
              <a:rPr lang="en-US" sz="3200" dirty="0" smtClean="0"/>
              <a:t>takes </a:t>
            </a:r>
            <a:r>
              <a:rPr lang="en-US" sz="3200" dirty="0"/>
              <a:t>over the </a:t>
            </a:r>
            <a:r>
              <a:rPr lang="en-US" sz="3200" dirty="0" smtClean="0"/>
              <a:t>behavioral  </a:t>
            </a:r>
            <a:r>
              <a:rPr lang="en-US" sz="3200" dirty="0"/>
              <a:t>portion of the Wellness Program.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6019800"/>
            <a:ext cx="3541427" cy="1143000"/>
          </a:xfrm>
          <a:prstGeom prst="rect">
            <a:avLst/>
          </a:prstGeom>
        </p:spPr>
      </p:pic>
    </p:spTree>
    <p:extLst>
      <p:ext uri="{BB962C8B-B14F-4D97-AF65-F5344CB8AC3E}">
        <p14:creationId xmlns:p14="http://schemas.microsoft.com/office/powerpoint/2010/main" val="3714485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2400" dirty="0" smtClean="0">
                <a:solidFill>
                  <a:srgbClr val="39442C"/>
                </a:solidFill>
              </a:rPr>
              <a:t>Kevin Gilmartin PhD. - Marathon Training with Gene </a:t>
            </a:r>
            <a:r>
              <a:rPr lang="en-US" sz="2400" dirty="0" err="1" smtClean="0">
                <a:solidFill>
                  <a:srgbClr val="39442C"/>
                </a:solidFill>
              </a:rPr>
              <a:t>Cudworth</a:t>
            </a:r>
            <a:r>
              <a:rPr lang="en-US" sz="2400" dirty="0" smtClean="0">
                <a:solidFill>
                  <a:srgbClr val="39442C"/>
                </a:solidFill>
              </a:rPr>
              <a:t>, </a:t>
            </a:r>
            <a:r>
              <a:rPr lang="en-US" sz="2400" dirty="0" smtClean="0">
                <a:solidFill>
                  <a:srgbClr val="39442C"/>
                </a:solidFill>
              </a:rPr>
              <a:t>RPT, </a:t>
            </a:r>
            <a:r>
              <a:rPr lang="en-US" sz="2400" dirty="0" smtClean="0">
                <a:solidFill>
                  <a:srgbClr val="39442C"/>
                </a:solidFill>
              </a:rPr>
              <a:t>at Nevada Physical </a:t>
            </a:r>
            <a:r>
              <a:rPr lang="en-US" sz="2400" dirty="0" smtClean="0">
                <a:solidFill>
                  <a:srgbClr val="39442C"/>
                </a:solidFill>
              </a:rPr>
              <a:t>Therapy</a:t>
            </a:r>
            <a:endParaRPr lang="en-US" sz="4000" dirty="0" smtClean="0">
              <a:solidFill>
                <a:srgbClr val="39442C"/>
              </a:solidFill>
            </a:endParaRPr>
          </a:p>
        </p:txBody>
      </p:sp>
      <p:grpSp>
        <p:nvGrpSpPr>
          <p:cNvPr id="3" name="Group 4"/>
          <p:cNvGrpSpPr>
            <a:grpSpLocks noChangeAspect="1"/>
          </p:cNvGrpSpPr>
          <p:nvPr/>
        </p:nvGrpSpPr>
        <p:grpSpPr bwMode="auto">
          <a:xfrm>
            <a:off x="838183" y="1447800"/>
            <a:ext cx="6286327" cy="5561013"/>
            <a:chOff x="-997" y="672"/>
            <a:chExt cx="5077" cy="3503"/>
          </a:xfrm>
        </p:grpSpPr>
        <p:sp>
          <p:nvSpPr>
            <p:cNvPr id="4" name="AutoShape 3"/>
            <p:cNvSpPr>
              <a:spLocks noChangeAspect="1" noChangeArrowheads="1" noTextEdit="1"/>
            </p:cNvSpPr>
            <p:nvPr/>
          </p:nvSpPr>
          <p:spPr bwMode="auto">
            <a:xfrm>
              <a:off x="480" y="1200"/>
              <a:ext cx="3600" cy="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 y="672"/>
              <a:ext cx="3815" cy="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5561904" y="2067709"/>
            <a:ext cx="3810695" cy="3139321"/>
          </a:xfrm>
          <a:prstGeom prst="rect">
            <a:avLst/>
          </a:prstGeom>
          <a:noFill/>
        </p:spPr>
        <p:txBody>
          <a:bodyPr wrap="square" rtlCol="0">
            <a:spAutoFit/>
          </a:bodyPr>
          <a:lstStyle/>
          <a:p>
            <a:r>
              <a:rPr lang="en-US" dirty="0" smtClean="0">
                <a:solidFill>
                  <a:srgbClr val="333300"/>
                </a:solidFill>
              </a:rPr>
              <a:t>Dr. Kevin Gilmartin (our mentor) understands these issues: </a:t>
            </a:r>
          </a:p>
          <a:p>
            <a:endParaRPr lang="en-US" dirty="0" smtClean="0">
              <a:solidFill>
                <a:srgbClr val="333300"/>
              </a:solidFill>
            </a:endParaRPr>
          </a:p>
          <a:p>
            <a:r>
              <a:rPr lang="en-US" dirty="0" smtClean="0">
                <a:solidFill>
                  <a:srgbClr val="333300"/>
                </a:solidFill>
              </a:rPr>
              <a:t>        </a:t>
            </a:r>
            <a:r>
              <a:rPr lang="en-US" dirty="0" smtClean="0">
                <a:solidFill>
                  <a:srgbClr val="333300"/>
                </a:solidFill>
              </a:rPr>
              <a:t>Carbs…lead </a:t>
            </a:r>
            <a:r>
              <a:rPr lang="en-US" dirty="0" smtClean="0">
                <a:solidFill>
                  <a:srgbClr val="333300"/>
                </a:solidFill>
              </a:rPr>
              <a:t>to</a:t>
            </a:r>
          </a:p>
          <a:p>
            <a:endParaRPr lang="en-US" dirty="0">
              <a:solidFill>
                <a:srgbClr val="333300"/>
              </a:solidFill>
            </a:endParaRPr>
          </a:p>
          <a:p>
            <a:r>
              <a:rPr lang="en-US" dirty="0" smtClean="0">
                <a:solidFill>
                  <a:srgbClr val="333300"/>
                </a:solidFill>
              </a:rPr>
              <a:t>         Insulin….leads to </a:t>
            </a:r>
          </a:p>
          <a:p>
            <a:endParaRPr lang="en-US" dirty="0">
              <a:solidFill>
                <a:srgbClr val="333300"/>
              </a:solidFill>
            </a:endParaRPr>
          </a:p>
          <a:p>
            <a:r>
              <a:rPr lang="en-US" dirty="0" smtClean="0">
                <a:solidFill>
                  <a:srgbClr val="333300"/>
                </a:solidFill>
              </a:rPr>
              <a:t>          FAT</a:t>
            </a:r>
          </a:p>
          <a:p>
            <a:endParaRPr lang="en-US" dirty="0">
              <a:solidFill>
                <a:srgbClr val="333300"/>
              </a:solidFill>
            </a:endParaRPr>
          </a:p>
          <a:p>
            <a:r>
              <a:rPr lang="en-US" dirty="0" smtClean="0">
                <a:solidFill>
                  <a:srgbClr val="333300"/>
                </a:solidFill>
              </a:rPr>
              <a:t>And therefore insulin resistance!</a:t>
            </a:r>
          </a:p>
          <a:p>
            <a:endParaRPr lang="en-US" dirty="0"/>
          </a:p>
        </p:txBody>
      </p:sp>
      <p:cxnSp>
        <p:nvCxnSpPr>
          <p:cNvPr id="6" name="Straight Arrow Connector 5"/>
          <p:cNvCxnSpPr/>
          <p:nvPr/>
        </p:nvCxnSpPr>
        <p:spPr>
          <a:xfrm flipV="1">
            <a:off x="5933209" y="2908856"/>
            <a:ext cx="0" cy="425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V="1">
            <a:off x="5933209" y="3486329"/>
            <a:ext cx="0" cy="3998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flipV="1">
            <a:off x="5933209" y="4038600"/>
            <a:ext cx="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4585" y="5998721"/>
            <a:ext cx="3305332" cy="1066800"/>
          </a:xfrm>
          <a:prstGeom prst="rect">
            <a:avLst/>
          </a:prstGeom>
        </p:spPr>
      </p:pic>
    </p:spTree>
    <p:extLst>
      <p:ext uri="{BB962C8B-B14F-4D97-AF65-F5344CB8AC3E}">
        <p14:creationId xmlns:p14="http://schemas.microsoft.com/office/powerpoint/2010/main" val="693798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28600"/>
            <a:ext cx="3886200" cy="3174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4762500" cy="6743700"/>
          </a:xfrm>
          <a:prstGeom prst="rect">
            <a:avLst/>
          </a:prstGeom>
        </p:spPr>
      </p:pic>
      <p:sp>
        <p:nvSpPr>
          <p:cNvPr id="6" name="Rectangle 1"/>
          <p:cNvSpPr>
            <a:spLocks noChangeArrowheads="1"/>
          </p:cNvSpPr>
          <p:nvPr/>
        </p:nvSpPr>
        <p:spPr bwMode="auto">
          <a:xfrm>
            <a:off x="4876800" y="3886200"/>
            <a:ext cx="38862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Dr. Gilmartin spent 20 years working in law enforcement before beginning a consulting career as a behavioral scientist. He is nationally known for his work with law enforcement agencies throughout the United States and Canada.  He is the recipient of the International Association of Chiefs of Police/Parade Magazine and Office Service Award for his work in hostage negotiations and police psychology.     </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dirty="0">
              <a:latin typeface="Arial"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2" name="Rectangle 1"/>
          <p:cNvSpPr/>
          <p:nvPr/>
        </p:nvSpPr>
        <p:spPr>
          <a:xfrm>
            <a:off x="4876800" y="5942684"/>
            <a:ext cx="4572000" cy="430887"/>
          </a:xfrm>
          <a:prstGeom prst="rect">
            <a:avLst/>
          </a:prstGeom>
        </p:spPr>
        <p:txBody>
          <a:bodyPr>
            <a:spAutoFit/>
          </a:bodyPr>
          <a:lstStyle/>
          <a:p>
            <a:r>
              <a:rPr lang="en-US" sz="1100" dirty="0"/>
              <a:t>Order book at: </a:t>
            </a:r>
            <a:r>
              <a:rPr lang="en-US" sz="1100" u="sng" dirty="0">
                <a:hlinkClick r:id="rId4"/>
              </a:rPr>
              <a:t>http://emotionalsurvival.com/book_order.htm</a:t>
            </a:r>
            <a:endParaRPr lang="en-US" sz="1100" dirty="0"/>
          </a:p>
          <a:p>
            <a:r>
              <a:rPr lang="en-US" sz="1100" dirty="0"/>
              <a:t> </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609" y="6373571"/>
            <a:ext cx="1888761" cy="609600"/>
          </a:xfrm>
          <a:prstGeom prst="rect">
            <a:avLst/>
          </a:prstGeom>
        </p:spPr>
      </p:pic>
    </p:spTree>
    <p:extLst>
      <p:ext uri="{BB962C8B-B14F-4D97-AF65-F5344CB8AC3E}">
        <p14:creationId xmlns:p14="http://schemas.microsoft.com/office/powerpoint/2010/main" val="2772146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33" y="2187620"/>
            <a:ext cx="2520167" cy="3461175"/>
          </a:xfrm>
          <a:prstGeom prst="rect">
            <a:avLst/>
          </a:prstGeom>
        </p:spPr>
      </p:pic>
      <p:sp>
        <p:nvSpPr>
          <p:cNvPr id="5" name="TextBox 4"/>
          <p:cNvSpPr txBox="1"/>
          <p:nvPr/>
        </p:nvSpPr>
        <p:spPr>
          <a:xfrm>
            <a:off x="460191" y="5181599"/>
            <a:ext cx="2286000" cy="307777"/>
          </a:xfrm>
          <a:prstGeom prst="rect">
            <a:avLst/>
          </a:prstGeom>
          <a:noFill/>
        </p:spPr>
        <p:txBody>
          <a:bodyPr wrap="square" rtlCol="0">
            <a:spAutoFit/>
          </a:bodyPr>
          <a:lstStyle/>
          <a:p>
            <a:r>
              <a:rPr lang="en-US" sz="1400" dirty="0" smtClean="0"/>
              <a:t>SSA Russell T. </a:t>
            </a:r>
            <a:r>
              <a:rPr lang="en-US" sz="1400" dirty="0" err="1" smtClean="0"/>
              <a:t>Kleber</a:t>
            </a:r>
            <a:endParaRPr lang="en-US" sz="1400" dirty="0"/>
          </a:p>
        </p:txBody>
      </p:sp>
      <p:sp>
        <p:nvSpPr>
          <p:cNvPr id="8" name="TextBox 7"/>
          <p:cNvSpPr txBox="1"/>
          <p:nvPr/>
        </p:nvSpPr>
        <p:spPr>
          <a:xfrm>
            <a:off x="2876895" y="4519881"/>
            <a:ext cx="4742632" cy="1938992"/>
          </a:xfrm>
          <a:prstGeom prst="rect">
            <a:avLst/>
          </a:prstGeom>
          <a:noFill/>
        </p:spPr>
        <p:txBody>
          <a:bodyPr wrap="square" rtlCol="0">
            <a:spAutoFit/>
          </a:bodyPr>
          <a:lstStyle/>
          <a:p>
            <a:pPr marL="342900" indent="-342900">
              <a:buAutoNum type="arabicPeriod"/>
            </a:pPr>
            <a:r>
              <a:rPr lang="en-US" sz="2400" dirty="0" smtClean="0"/>
              <a:t>Could our program have identified him as a high risk patient? </a:t>
            </a:r>
          </a:p>
          <a:p>
            <a:pPr marL="342900" indent="-342900">
              <a:buAutoNum type="arabicPeriod"/>
            </a:pPr>
            <a:endParaRPr lang="en-US" sz="2400" dirty="0"/>
          </a:p>
          <a:p>
            <a:pPr marL="342900" indent="-342900">
              <a:buAutoNum type="arabicPeriod"/>
            </a:pPr>
            <a:r>
              <a:rPr lang="en-US" sz="2400" dirty="0" smtClean="0"/>
              <a:t>Was his heart attack preventable? </a:t>
            </a:r>
            <a:endParaRPr lang="en-US" sz="2400" dirty="0"/>
          </a:p>
        </p:txBody>
      </p:sp>
      <p:sp>
        <p:nvSpPr>
          <p:cNvPr id="9" name="TextBox 8"/>
          <p:cNvSpPr txBox="1"/>
          <p:nvPr/>
        </p:nvSpPr>
        <p:spPr>
          <a:xfrm>
            <a:off x="3054927" y="2057400"/>
            <a:ext cx="3886200" cy="2862322"/>
          </a:xfrm>
          <a:prstGeom prst="rect">
            <a:avLst/>
          </a:prstGeom>
          <a:noFill/>
        </p:spPr>
        <p:txBody>
          <a:bodyPr wrap="square" rtlCol="0">
            <a:spAutoFit/>
          </a:bodyPr>
          <a:lstStyle/>
          <a:p>
            <a:endParaRPr lang="en-US" dirty="0"/>
          </a:p>
          <a:p>
            <a:r>
              <a:rPr lang="en-US" sz="2400" dirty="0" smtClean="0"/>
              <a:t>In January, 2012 Dr. Kevin Gilmartin introduced us.</a:t>
            </a:r>
          </a:p>
          <a:p>
            <a:endParaRPr lang="en-US" sz="2400" dirty="0" smtClean="0"/>
          </a:p>
          <a:p>
            <a:r>
              <a:rPr lang="en-US" sz="2400" dirty="0" smtClean="0"/>
              <a:t>In March, 2012 </a:t>
            </a:r>
            <a:r>
              <a:rPr lang="en-US" sz="2400" dirty="0"/>
              <a:t>Russell came to Reno with </a:t>
            </a:r>
            <a:r>
              <a:rPr lang="en-US" sz="2400" u="sng" dirty="0"/>
              <a:t>two </a:t>
            </a:r>
            <a:r>
              <a:rPr lang="en-US" sz="2400" u="sng" dirty="0" smtClean="0"/>
              <a:t>questions</a:t>
            </a:r>
            <a:r>
              <a:rPr lang="en-US" sz="2400" dirty="0" smtClean="0"/>
              <a:t>:</a:t>
            </a:r>
            <a:r>
              <a:rPr lang="en-US" sz="2400" dirty="0"/>
              <a:t/>
            </a:r>
            <a:br>
              <a:rPr lang="en-US" sz="2400" dirty="0"/>
            </a:br>
            <a:endParaRPr lang="en-US" sz="2400" dirty="0"/>
          </a:p>
          <a:p>
            <a:endParaRPr lang="en-US" dirty="0"/>
          </a:p>
        </p:txBody>
      </p:sp>
      <p:sp>
        <p:nvSpPr>
          <p:cNvPr id="10" name="Rectangle 9"/>
          <p:cNvSpPr/>
          <p:nvPr/>
        </p:nvSpPr>
        <p:spPr>
          <a:xfrm>
            <a:off x="990600" y="1534180"/>
            <a:ext cx="7848600" cy="523220"/>
          </a:xfrm>
          <a:prstGeom prst="rect">
            <a:avLst/>
          </a:prstGeom>
        </p:spPr>
        <p:txBody>
          <a:bodyPr wrap="square">
            <a:spAutoFit/>
          </a:bodyPr>
          <a:lstStyle/>
          <a:p>
            <a:r>
              <a:rPr lang="en-US" sz="2800" b="1" dirty="0" smtClean="0"/>
              <a:t>                     </a:t>
            </a:r>
            <a:r>
              <a:rPr lang="en-US" sz="2400" b="1" dirty="0" smtClean="0"/>
              <a:t>In </a:t>
            </a:r>
            <a:r>
              <a:rPr lang="en-US" sz="2400" b="1" dirty="0"/>
              <a:t>2010 </a:t>
            </a:r>
            <a:r>
              <a:rPr lang="en-US" sz="2400" b="1" dirty="0" smtClean="0"/>
              <a:t>SSA Russell </a:t>
            </a:r>
            <a:r>
              <a:rPr lang="en-US" sz="2400" b="1" dirty="0" err="1" smtClean="0"/>
              <a:t>Kleber</a:t>
            </a:r>
            <a:r>
              <a:rPr lang="en-US" sz="2400" b="1" dirty="0" smtClean="0"/>
              <a:t> </a:t>
            </a:r>
            <a:r>
              <a:rPr lang="en-US" sz="2400" b="1" dirty="0"/>
              <a:t>had a heart attack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52400"/>
            <a:ext cx="5255138" cy="1381780"/>
          </a:xfrm>
          <a:prstGeom prst="rect">
            <a:avLst/>
          </a:prstGeom>
        </p:spPr>
      </p:pic>
    </p:spTree>
    <p:extLst>
      <p:ext uri="{BB962C8B-B14F-4D97-AF65-F5344CB8AC3E}">
        <p14:creationId xmlns:p14="http://schemas.microsoft.com/office/powerpoint/2010/main" val="8554599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04800"/>
            <a:ext cx="8381999" cy="1371600"/>
          </a:xfrm>
          <a:prstGeom prst="rect">
            <a:avLst/>
          </a:prstGeom>
        </p:spPr>
      </p:pic>
      <p:sp>
        <p:nvSpPr>
          <p:cNvPr id="8" name="Rectangle 7"/>
          <p:cNvSpPr/>
          <p:nvPr/>
        </p:nvSpPr>
        <p:spPr>
          <a:xfrm>
            <a:off x="1028700" y="2296180"/>
            <a:ext cx="7010400" cy="523220"/>
          </a:xfrm>
          <a:prstGeom prst="rect">
            <a:avLst/>
          </a:prstGeom>
        </p:spPr>
        <p:txBody>
          <a:bodyPr wrap="square">
            <a:spAutoFit/>
          </a:bodyPr>
          <a:lstStyle/>
          <a:p>
            <a:pPr algn="ctr"/>
            <a:r>
              <a:rPr lang="en-US" sz="2800" b="1" u="sng" cap="none" spc="300" dirty="0" smtClean="0">
                <a:ln w="11430" cmpd="sng">
                  <a:solidFill>
                    <a:schemeClr val="tx1"/>
                  </a:solidFill>
                  <a:prstDash val="solid"/>
                  <a:miter lim="800000"/>
                </a:ln>
                <a:solidFill>
                  <a:schemeClr val="tx1">
                    <a:lumMod val="75000"/>
                    <a:lumOff val="25000"/>
                  </a:schemeClr>
                </a:solidFill>
                <a:effectLst>
                  <a:glow rad="45500">
                    <a:schemeClr val="accent1">
                      <a:satMod val="220000"/>
                      <a:alpha val="35000"/>
                    </a:schemeClr>
                  </a:glow>
                </a:effectLst>
                <a:latin typeface="Arial" pitchFamily="34" charset="0"/>
                <a:cs typeface="Arial" pitchFamily="34" charset="0"/>
              </a:rPr>
              <a:t>Resiliency as a Path to Wellness</a:t>
            </a:r>
            <a:endParaRPr lang="en-US" sz="2800" b="1" u="sng" cap="none" spc="300" dirty="0">
              <a:ln w="11430" cmpd="sng">
                <a:solidFill>
                  <a:schemeClr val="tx1"/>
                </a:solidFill>
                <a:prstDash val="solid"/>
                <a:miter lim="800000"/>
              </a:ln>
              <a:solidFill>
                <a:schemeClr val="tx1">
                  <a:lumMod val="75000"/>
                  <a:lumOff val="25000"/>
                </a:schemeClr>
              </a:solidFill>
              <a:effectLst>
                <a:glow rad="45500">
                  <a:schemeClr val="accent1">
                    <a:satMod val="220000"/>
                    <a:alpha val="35000"/>
                  </a:schemeClr>
                </a:glow>
              </a:effectLst>
            </a:endParaRPr>
          </a:p>
        </p:txBody>
      </p:sp>
      <p:sp>
        <p:nvSpPr>
          <p:cNvPr id="9" name="Rectangle 8"/>
          <p:cNvSpPr/>
          <p:nvPr/>
        </p:nvSpPr>
        <p:spPr>
          <a:xfrm>
            <a:off x="2171700" y="2806700"/>
            <a:ext cx="7353299" cy="1631216"/>
          </a:xfrm>
          <a:prstGeom prst="rect">
            <a:avLst/>
          </a:prstGeom>
        </p:spPr>
        <p:txBody>
          <a:bodyPr wrap="square">
            <a:spAutoFit/>
          </a:bodyPr>
          <a:lstStyle/>
          <a:p>
            <a:pPr algn="ctr">
              <a:spcBef>
                <a:spcPts val="300"/>
              </a:spcBef>
            </a:pPr>
            <a:r>
              <a:rPr lang="en-US" b="1" dirty="0" smtClean="0">
                <a:latin typeface="Arial" pitchFamily="34" charset="0"/>
                <a:cs typeface="Arial" pitchFamily="34" charset="0"/>
              </a:rPr>
              <a:t>Written by: </a:t>
            </a:r>
          </a:p>
          <a:p>
            <a:pPr algn="ctr">
              <a:spcBef>
                <a:spcPts val="300"/>
              </a:spcBef>
            </a:pPr>
            <a:r>
              <a:rPr lang="en-US" b="1" dirty="0" smtClean="0">
                <a:latin typeface="Arial" pitchFamily="34" charset="0"/>
                <a:cs typeface="Arial" pitchFamily="34" charset="0"/>
              </a:rPr>
              <a:t>Chief Steven Pitts, Reno Police Dept. </a:t>
            </a:r>
          </a:p>
          <a:p>
            <a:pPr algn="ctr">
              <a:spcBef>
                <a:spcPts val="300"/>
              </a:spcBef>
            </a:pPr>
            <a:r>
              <a:rPr lang="en-US" dirty="0" smtClean="0">
                <a:latin typeface="Arial" pitchFamily="34" charset="0"/>
                <a:cs typeface="Arial" pitchFamily="34" charset="0"/>
              </a:rPr>
              <a:t>Dr</a:t>
            </a:r>
            <a:r>
              <a:rPr lang="en-US" dirty="0">
                <a:latin typeface="Arial" pitchFamily="34" charset="0"/>
                <a:cs typeface="Arial" pitchFamily="34" charset="0"/>
              </a:rPr>
              <a:t>. James Greenwald, Medical Director, </a:t>
            </a:r>
            <a:r>
              <a:rPr lang="en-US" dirty="0" err="1" smtClean="0">
                <a:latin typeface="Arial" pitchFamily="34" charset="0"/>
                <a:cs typeface="Arial" pitchFamily="34" charset="0"/>
              </a:rPr>
              <a:t>SpecialtyHealth</a:t>
            </a:r>
            <a:r>
              <a:rPr lang="en-US" dirty="0" smtClean="0">
                <a:latin typeface="Arial" pitchFamily="34" charset="0"/>
                <a:cs typeface="Arial" pitchFamily="34" charset="0"/>
              </a:rPr>
              <a:t> </a:t>
            </a:r>
          </a:p>
          <a:p>
            <a:pPr algn="ctr">
              <a:spcBef>
                <a:spcPts val="300"/>
              </a:spcBef>
            </a:pPr>
            <a:r>
              <a:rPr lang="en-US" dirty="0" smtClean="0">
                <a:latin typeface="Arial" pitchFamily="34" charset="0"/>
                <a:cs typeface="Arial" pitchFamily="34" charset="0"/>
              </a:rPr>
              <a:t>Robb Wolf, Author: </a:t>
            </a:r>
            <a:r>
              <a:rPr lang="en-US" i="1" dirty="0" smtClean="0">
                <a:latin typeface="Arial" pitchFamily="34" charset="0"/>
                <a:cs typeface="Arial" pitchFamily="34" charset="0"/>
              </a:rPr>
              <a:t>The </a:t>
            </a:r>
            <a:r>
              <a:rPr lang="en-US" i="1" dirty="0" err="1" smtClean="0">
                <a:latin typeface="Arial" pitchFamily="34" charset="0"/>
                <a:cs typeface="Arial" pitchFamily="34" charset="0"/>
              </a:rPr>
              <a:t>Paleo</a:t>
            </a:r>
            <a:r>
              <a:rPr lang="en-US" i="1" dirty="0" smtClean="0">
                <a:latin typeface="Arial" pitchFamily="34" charset="0"/>
                <a:cs typeface="Arial" pitchFamily="34" charset="0"/>
              </a:rPr>
              <a:t> Solution </a:t>
            </a:r>
          </a:p>
          <a:p>
            <a:pPr algn="ctr">
              <a:spcBef>
                <a:spcPts val="300"/>
              </a:spcBef>
            </a:pPr>
            <a:r>
              <a:rPr lang="en-US" dirty="0" smtClean="0">
                <a:latin typeface="Arial" pitchFamily="34" charset="0"/>
                <a:cs typeface="Arial" pitchFamily="34" charset="0"/>
              </a:rPr>
              <a:t>   Jackie Cox, BSN, MPA, President/CEO, </a:t>
            </a:r>
            <a:r>
              <a:rPr lang="en-US" dirty="0" err="1" smtClean="0">
                <a:latin typeface="Arial" pitchFamily="34" charset="0"/>
                <a:cs typeface="Arial" pitchFamily="34" charset="0"/>
              </a:rPr>
              <a:t>SpecialtyHealth</a:t>
            </a:r>
            <a:endParaRPr lang="en-US" dirty="0" smtClean="0">
              <a:latin typeface="Arial" pitchFamily="34" charset="0"/>
              <a:cs typeface="Arial" pitchFamily="34" charset="0"/>
            </a:endParaRPr>
          </a:p>
        </p:txBody>
      </p:sp>
      <p:sp>
        <p:nvSpPr>
          <p:cNvPr id="10" name="TextBox 9"/>
          <p:cNvSpPr txBox="1"/>
          <p:nvPr/>
        </p:nvSpPr>
        <p:spPr>
          <a:xfrm>
            <a:off x="355600" y="6084547"/>
            <a:ext cx="3429000" cy="307777"/>
          </a:xfrm>
          <a:prstGeom prst="rect">
            <a:avLst/>
          </a:prstGeom>
          <a:noFill/>
        </p:spPr>
        <p:txBody>
          <a:bodyPr wrap="square" rtlCol="0">
            <a:spAutoFit/>
          </a:bodyPr>
          <a:lstStyle/>
          <a:p>
            <a:r>
              <a:rPr lang="en-US" sz="1400" dirty="0" smtClean="0"/>
              <a:t>Chief Steve Pitts, Reno Police Dept.  </a:t>
            </a:r>
            <a:endParaRPr lang="en-US" sz="1400" dirty="0"/>
          </a:p>
        </p:txBody>
      </p:sp>
      <p:sp>
        <p:nvSpPr>
          <p:cNvPr id="11" name="TextBox 10"/>
          <p:cNvSpPr txBox="1"/>
          <p:nvPr/>
        </p:nvSpPr>
        <p:spPr>
          <a:xfrm>
            <a:off x="1828800" y="1796534"/>
            <a:ext cx="6438900" cy="369332"/>
          </a:xfrm>
          <a:prstGeom prst="rect">
            <a:avLst/>
          </a:prstGeom>
          <a:noFill/>
        </p:spPr>
        <p:txBody>
          <a:bodyPr wrap="square" rtlCol="0">
            <a:spAutoFit/>
          </a:bodyPr>
          <a:lstStyle/>
          <a:p>
            <a:r>
              <a:rPr lang="en-US" dirty="0" smtClean="0"/>
              <a:t>Look for our article in an upcoming issue of </a:t>
            </a:r>
            <a:r>
              <a:rPr lang="en-US" i="1" dirty="0" smtClean="0"/>
              <a:t>The Police </a:t>
            </a:r>
            <a:r>
              <a:rPr lang="en-US" i="1" dirty="0" smtClean="0"/>
              <a:t>Chief.</a:t>
            </a:r>
            <a:endParaRPr lang="en-US" i="1" dirty="0"/>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3124200"/>
            <a:ext cx="2209800" cy="2960347"/>
          </a:xfrm>
        </p:spPr>
      </p:pic>
      <p:sp>
        <p:nvSpPr>
          <p:cNvPr id="3" name="Rectangle 2"/>
          <p:cNvSpPr/>
          <p:nvPr/>
        </p:nvSpPr>
        <p:spPr>
          <a:xfrm>
            <a:off x="3467100" y="5105400"/>
            <a:ext cx="4572000" cy="646331"/>
          </a:xfrm>
          <a:prstGeom prst="rect">
            <a:avLst/>
          </a:prstGeom>
        </p:spPr>
        <p:txBody>
          <a:bodyPr>
            <a:spAutoFit/>
          </a:bodyPr>
          <a:lstStyle/>
          <a:p>
            <a:r>
              <a:rPr lang="en-US" dirty="0"/>
              <a:t>View at: </a:t>
            </a:r>
            <a:r>
              <a:rPr lang="en-US" u="sng" dirty="0">
                <a:hlinkClick r:id="rId4"/>
              </a:rPr>
              <a:t>http://www.policechiefmagazine.org/</a:t>
            </a:r>
            <a:endParaRPr lang="en-US" dirty="0"/>
          </a:p>
          <a:p>
            <a:r>
              <a:rPr lang="en-US" dirty="0"/>
              <a:t> </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609" y="6274334"/>
            <a:ext cx="1888761" cy="609600"/>
          </a:xfrm>
          <a:prstGeom prst="rect">
            <a:avLst/>
          </a:prstGeom>
        </p:spPr>
      </p:pic>
    </p:spTree>
    <p:extLst>
      <p:ext uri="{BB962C8B-B14F-4D97-AF65-F5344CB8AC3E}">
        <p14:creationId xmlns:p14="http://schemas.microsoft.com/office/powerpoint/2010/main" val="912950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400" y="53538"/>
            <a:ext cx="4648200" cy="6347262"/>
          </a:xfrm>
        </p:spPr>
      </p:pic>
      <p:sp>
        <p:nvSpPr>
          <p:cNvPr id="6" name="Rectangle 5"/>
          <p:cNvSpPr/>
          <p:nvPr/>
        </p:nvSpPr>
        <p:spPr>
          <a:xfrm>
            <a:off x="-17318" y="457200"/>
            <a:ext cx="4572000" cy="646331"/>
          </a:xfrm>
          <a:prstGeom prst="rect">
            <a:avLst/>
          </a:prstGeom>
        </p:spPr>
        <p:txBody>
          <a:bodyPr>
            <a:spAutoFit/>
          </a:bodyPr>
          <a:lstStyle/>
          <a:p>
            <a:r>
              <a:rPr lang="en-US" b="1" dirty="0" smtClean="0"/>
              <a:t>Gary </a:t>
            </a:r>
            <a:r>
              <a:rPr lang="en-US" b="1" dirty="0" err="1" smtClean="0"/>
              <a:t>Taubes</a:t>
            </a:r>
            <a:r>
              <a:rPr lang="en-US" b="1" dirty="0" smtClean="0"/>
              <a:t>: </a:t>
            </a:r>
            <a:r>
              <a:rPr lang="en-US" b="1" i="1" u="sng" dirty="0" smtClean="0"/>
              <a:t>Why the Campaign to Stop America's Obesity Crisis Keeps Failing </a:t>
            </a:r>
            <a:endParaRPr lang="en-US" b="1" i="1" u="sng" dirty="0"/>
          </a:p>
        </p:txBody>
      </p:sp>
      <p:sp>
        <p:nvSpPr>
          <p:cNvPr id="7" name="Rectangle 6"/>
          <p:cNvSpPr/>
          <p:nvPr/>
        </p:nvSpPr>
        <p:spPr>
          <a:xfrm>
            <a:off x="0" y="1103530"/>
            <a:ext cx="4216400" cy="3693319"/>
          </a:xfrm>
          <a:prstGeom prst="rect">
            <a:avLst/>
          </a:prstGeom>
        </p:spPr>
        <p:txBody>
          <a:bodyPr wrap="square">
            <a:spAutoFit/>
          </a:bodyPr>
          <a:lstStyle/>
          <a:p>
            <a:r>
              <a:rPr lang="en-US" dirty="0" smtClean="0"/>
              <a:t>In the May 7, 2012 cover story for </a:t>
            </a:r>
            <a:r>
              <a:rPr lang="en-US" i="1" dirty="0" smtClean="0"/>
              <a:t>Newsweek</a:t>
            </a:r>
            <a:r>
              <a:rPr lang="en-US" dirty="0" smtClean="0"/>
              <a:t>, </a:t>
            </a:r>
            <a:r>
              <a:rPr lang="en-US" i="1" dirty="0" smtClean="0">
                <a:hlinkClick r:id="rId3"/>
              </a:rPr>
              <a:t>Why We Get Fat</a:t>
            </a:r>
            <a:r>
              <a:rPr lang="en-US" dirty="0" smtClean="0"/>
              <a:t> author Gary </a:t>
            </a:r>
            <a:r>
              <a:rPr lang="en-US" dirty="0" err="1" smtClean="0"/>
              <a:t>Taubes</a:t>
            </a:r>
            <a:r>
              <a:rPr lang="en-US" dirty="0" smtClean="0"/>
              <a:t> discusses the research that has been ignored and the mistakes that have been made by America’s “anti-obesity establishment” in their efforts to curb the nation’s growing weight problem. As </a:t>
            </a:r>
            <a:r>
              <a:rPr lang="en-US" dirty="0" err="1" smtClean="0"/>
              <a:t>Taubes</a:t>
            </a:r>
            <a:r>
              <a:rPr lang="en-US" dirty="0" smtClean="0"/>
              <a:t> explains, current campaigns to battle obesity rely on centuries-old research. The solution, he says, may rely on “changing the entire American food economy and rewriting our beliefs about what constitutes a healthy </a:t>
            </a:r>
            <a:r>
              <a:rPr lang="en-US" dirty="0" smtClean="0"/>
              <a:t>diet</a:t>
            </a:r>
            <a:r>
              <a:rPr lang="en-US" dirty="0" smtClean="0"/>
              <a:t>”.</a:t>
            </a:r>
            <a:r>
              <a:rPr lang="en-US" dirty="0" smtClean="0"/>
              <a:t> </a:t>
            </a:r>
            <a:endParaRPr lang="en-US" dirty="0"/>
          </a:p>
        </p:txBody>
      </p:sp>
      <p:pic>
        <p:nvPicPr>
          <p:cNvPr id="2050" name="Picture 2" descr="http://undergroundwellness.com/wp-content/uploads/2010/08/Gary-Taub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 y="4796849"/>
            <a:ext cx="2305050" cy="19320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19600" y="6471375"/>
            <a:ext cx="4572000" cy="646331"/>
          </a:xfrm>
          <a:prstGeom prst="rect">
            <a:avLst/>
          </a:prstGeom>
        </p:spPr>
        <p:txBody>
          <a:bodyPr>
            <a:spAutoFit/>
          </a:bodyPr>
          <a:lstStyle/>
          <a:p>
            <a:r>
              <a:rPr lang="en-US" sz="900" dirty="0"/>
              <a:t>Order magazine at: </a:t>
            </a:r>
            <a:r>
              <a:rPr lang="en-US" sz="900" u="sng" dirty="0"/>
              <a:t>http://www.thedailybeast.com/newsweek/2012/05/06/why-the-campaign-to-stop-america-s-obesity-crisis-keeps-failing.html</a:t>
            </a:r>
            <a:endParaRPr lang="en-US" sz="900" dirty="0"/>
          </a:p>
          <a:p>
            <a:r>
              <a:rPr lang="en-US" dirty="0"/>
              <a:t>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0"/>
            <a:ext cx="1888761" cy="609600"/>
          </a:xfrm>
          <a:prstGeom prst="rect">
            <a:avLst/>
          </a:prstGeom>
        </p:spPr>
      </p:pic>
    </p:spTree>
    <p:extLst>
      <p:ext uri="{BB962C8B-B14F-4D97-AF65-F5344CB8AC3E}">
        <p14:creationId xmlns:p14="http://schemas.microsoft.com/office/powerpoint/2010/main" val="39536940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0" y="155574"/>
            <a:ext cx="5334000" cy="6684963"/>
          </a:xfrm>
        </p:spPr>
        <p:txBody>
          <a:bodyPr>
            <a:normAutofit fontScale="70000" lnSpcReduction="20000"/>
          </a:bodyPr>
          <a:lstStyle/>
          <a:p>
            <a:pPr marL="0" indent="0">
              <a:buNone/>
            </a:pPr>
            <a:r>
              <a:rPr lang="en-US" dirty="0" smtClean="0"/>
              <a:t>“I cannot recommend more highly that you pick up Gary </a:t>
            </a:r>
            <a:r>
              <a:rPr lang="en-US" dirty="0" err="1" smtClean="0"/>
              <a:t>Taubes</a:t>
            </a:r>
            <a:r>
              <a:rPr lang="en-US" dirty="0" smtClean="0"/>
              <a:t> new book </a:t>
            </a:r>
            <a:r>
              <a:rPr lang="en-US" i="1" dirty="0" smtClean="0"/>
              <a:t>Why We Get Fat</a:t>
            </a:r>
            <a:r>
              <a:rPr lang="en-US" dirty="0" smtClean="0"/>
              <a:t> </a:t>
            </a:r>
            <a:r>
              <a:rPr lang="en-US" i="1" dirty="0" smtClean="0"/>
              <a:t>and What to do About It  </a:t>
            </a:r>
            <a:r>
              <a:rPr lang="en-US" dirty="0" smtClean="0"/>
              <a:t>(A.A. </a:t>
            </a:r>
            <a:r>
              <a:rPr lang="en-US" dirty="0" err="1" smtClean="0"/>
              <a:t>Knoph</a:t>
            </a:r>
            <a:r>
              <a:rPr lang="en-US" dirty="0" smtClean="0"/>
              <a:t> NY 1011).  This book which refutes virtually everything we have been taught about calories and weight gain and makes the case that at least Insulin Resistant humans better start eating a lot more fat while avoiding </a:t>
            </a:r>
            <a:r>
              <a:rPr lang="en-US" b="1" dirty="0" smtClean="0"/>
              <a:t>carbs</a:t>
            </a:r>
            <a:r>
              <a:rPr lang="en-US" dirty="0" smtClean="0"/>
              <a:t>. It’s time to turn the food pyramid upside down. This is a book that you will not be able to put down and you will shake your head at how </a:t>
            </a:r>
            <a:r>
              <a:rPr lang="en-US" sz="3600" b="1" i="1" dirty="0" smtClean="0"/>
              <a:t>duped</a:t>
            </a:r>
            <a:r>
              <a:rPr lang="en-US" dirty="0" smtClean="0"/>
              <a:t> we have been.  It’s a similar situation to how much effort has been wasted </a:t>
            </a:r>
            <a:r>
              <a:rPr lang="en-US" sz="2900" dirty="0" smtClean="0"/>
              <a:t>chasing cholesterol </a:t>
            </a:r>
            <a:r>
              <a:rPr lang="en-US" dirty="0" smtClean="0"/>
              <a:t>values while ignoring what really matters the </a:t>
            </a:r>
            <a:r>
              <a:rPr lang="en-US" b="1" dirty="0" smtClean="0"/>
              <a:t>particles</a:t>
            </a:r>
            <a:r>
              <a:rPr lang="en-US" dirty="0" smtClean="0"/>
              <a:t> carrying the cholesterol. The National Lipid Association definitely needs to invite Mr. </a:t>
            </a:r>
            <a:r>
              <a:rPr lang="en-US" dirty="0" err="1" smtClean="0"/>
              <a:t>Taubes</a:t>
            </a:r>
            <a:r>
              <a:rPr lang="en-US" dirty="0" smtClean="0"/>
              <a:t> as a featured speaker at next year’s annual meeting.“</a:t>
            </a:r>
            <a:br>
              <a:rPr lang="en-US" dirty="0" smtClean="0"/>
            </a:br>
            <a:r>
              <a:rPr lang="en-US" sz="3600" dirty="0" smtClean="0"/>
              <a:t>                               </a:t>
            </a:r>
            <a:r>
              <a:rPr lang="en-US" sz="2900" dirty="0" smtClean="0">
                <a:latin typeface="Arial" pitchFamily="34" charset="0"/>
                <a:cs typeface="Arial" pitchFamily="34" charset="0"/>
              </a:rPr>
              <a:t>Thomas Dayspring, M.D. 		 </a:t>
            </a:r>
            <a:r>
              <a:rPr lang="en-US" sz="2900" dirty="0">
                <a:latin typeface="Arial" pitchFamily="34" charset="0"/>
                <a:cs typeface="Arial" pitchFamily="34" charset="0"/>
              </a:rPr>
              <a:t> </a:t>
            </a:r>
            <a:r>
              <a:rPr lang="en-US" sz="2900" dirty="0" smtClean="0">
                <a:latin typeface="Arial" pitchFamily="34" charset="0"/>
                <a:cs typeface="Arial" pitchFamily="34" charset="0"/>
              </a:rPr>
              <a:t>    September 2011</a:t>
            </a:r>
          </a:p>
          <a:p>
            <a:endParaRPr lang="en-US" dirty="0"/>
          </a:p>
        </p:txBody>
      </p:sp>
      <p:sp>
        <p:nvSpPr>
          <p:cNvPr id="4" name="AutoShape 2" descr="data:image/jpeg;base64,/9j/4AAQSkZJRgABAQAAAQABAAD/4QBgRXhpZgAASUkqAAgAAAACADEBAgAHAAAAJgAAAGmHBAABAAAALgAAAAAAAABQaWNhc2EAAAMAAJAHAAQAAAAwMjIwAqAEAAEAAABWAAAAA6AEAAEAAABWAAAAAAAAAP/bAIQAAwICCAgKDgoKCAgLCAgNCggNCAgKCQoICAgICwgICAgICggICAoICAgICAgICggKCAgKCwoNCgsNCggNCAgJCAEDBAQGBQYKBgYKDw0MDhAODg4PDw0PDw0PDQ0QDwwODA0NDQ8NDQwMDAwMDQ0MDAwMDQwMDA0MDA0NDAwMDAwN/8AAEQgAVgBWAwERAAIRAQMRAf/EAB0AAAEEAwEBAAAAAAAAAAAAAAkCBAUGAQMHAAj/xAA9EAACAQIDBQMICAYDAQAAAAABAgMAEQQSIQUGEyIxB0FRMjRxcnOBsbIUIzNCUlNhkSRDYmOhs4LR4RX/xAAcAQAABwEBAAAAAAAAAAAAAAABAgMEBQYHCAD/xAA4EQABAwIDBQUGBgEFAAAAAAABAAIDBBEFITEGEkFRcRMiMmGxFDRCUnKBIzNikaHwJAcVgsHR/9oADAMBAAIRAxEAPwAqNAF5VXtT8xn9jJ8ppGfwO6KUwr3qL6ghXYTgZBfiZrdxXLm5bf4zd3hWbkXXabjUuILCLdUtfo9/5lrjQlScuY36r+CwP9dq9ZA907BZ5F+qROsNuUvfW2fL0zcl7afZ9dDzUO4jN7cN3bjPPVbnOG7jL+63PTQcnrWr27bNItdO42uOSwiwf3B08CLXb+j8OW3vr1gULhVsPdKwiQW1Ml++3XyNfuj+bbvolmBK3qXjNY2CPro/axem3ETrR2MaZgRzCNiDnPo5Gv8Akd6FFv2W3Ivqr8BWmN0suG58pCPMp3Rkik0AXlVe1PzGf2MnymkJ/A7opXCfeovqCEVMhW6obPLlIbw05vdy/wCaz5gBXYdVdjtxnHNa8RaRJJLfcsPSFZjbwId7elaK4WKG4kjL3agWTmaEllDIAoLDqe5Tb97UdeAzZ9gsYfADNlI5Y+Yam5L+P6L3UR2iPTwD2hzL6Zq47ubptiNS6xx3txJDa5/Co+8R40/paIy6qGx/amPCmlos48lacd2ZYZVuuMS/dxMuUnw01tUnJgXd3rrNqb/U6Rz+9EAOfFVPB7MeHERo4seJCbjoymRLMp71PdUHJTGCYX5ha+7EGYjh0k0Z+B3oUWXZvkL6q/AVoTDcLiuY989SnVHSSRQhB8Sqvan5jP7KT5TTebwHopfCPfIrfMEH6feNojI0qJkgQSKUBLsr8oAB7yVyWA/XvqjCn3z3PuutJsWED3GrYMhkRqUiXajyOyRrCYREMQWYNqZjIQpCnXOyNIT3Cw+8KM2AA2drom02JSPBMDG7hZv3PE8kvdXarYgI7LAVKLIDE2YxO2UiNuZuazNqQL2NJzsbHpf9k9w6qdUytDmNtug3bnYqxJhlBJAAY9T4/H4UwD+KtYiY1xfYXtrxK7JMpiw0HDViAjE5c55mVeYmNGN73OoHfWjUEf4G8uNNpJJqmvkMhtYm3RRmHjlOh4wABN8s91tmt5UIGrBSe/KbgG4u5ju8WKqLG6i+acb8YQBsIxA4meJTa/TMh7wCQvTUC3gKruMNHaxjzW4bCyzupalpPd3HehRKNnDkX1V+AqxMFmrFJs5HdSndGSSRQhB8Sqvan5jP7KT5TTafwO6FTGDe+xfUEHTe5MOjQyzYmGJIzrxnVBMAM0a8xAOSSze6qXR9q1vcaXA8QupseipBO2SrmYxvIm1/3TbAS4fBxOWxuFAxJYxSyyIIuCiqkKqS6ZwiBQQrWuxN9b0LxLNIHNacuHFM2vo6Ojla6ePdeTuFzsg06AFad2NvwQIhfaGzjh0QQK0TxoryLl1ZmkYM4Vb2zX1PjS0tPNMSA1xPREwvE6KmAmfUxBtt3uuGZCteyd6MNiCRDiIJWWxKxSRyFQemYIxsD4m1RElPJF42kdVeKTFqCtd2VPK15GZ3SDa/NdQ3R3/yRiB5OGFOkpTijhm942Fww6gAgH9r1YKDEy0dm7RY/tlsbLWSmqpdeQ1UogwsH1i4/D8QdSkSuzX8qyLKxBKm12At17qmn18TB3XBZXFsZiJeInROF/itl+6rm1d7WxeKiaxCLJEFU2B1kS7m1xdrdO6qpWVJlqI7c/8AtdB4Ts7/ALRhszb3JY70KKhswci+qvwFXy+i5Qm8Z6lO6FIpFCEHxKq9qZ/gZ/ZSfKabT+B3QqYwcXrYvqCCnmjGJxHGjhkxIycFMSVCNhgq+SXVxcOXLEA6ZQe6q1FHNuMEZsBmVvNXIyOum9r3XOB7gfpu2HPzVJ2ljIZMNBw44EZNohFV3E0NsjmUhsifwxZlzKunQdTmWTg32SuPAt/lVGsqYp6eN1mgifiO4BY5fT/fNXfYW7uBkWSRhh2lgZs/DFsKsjoAOGjqQFy2tZjZr69aZOfUCYbuQPDirLRYdh9VRz1EwbdpcRu5Nv5KS7Jdg4cYeKdFXiNCsbFLalbm7WAu4ub6io7EJZb9m8HLmrbsjQUzYva4dTkfsus4TY0RQM2IRWIYkaXU3UqurdGRixv94EVFhqslRiFS2S0cZt0TDa2CSNsqOHUaXFuoLA6KxUaKp07mHjRHNspenmfILvFilbB+2i9rF/sSjRfmjqESv90l+h/oUXHZvkL6q/AVpQXDM35jupTmjpFItQhBxVV7VPMZ/ZSfKabTmzHdFL4PlWRH9QQTN/N9AJvo77M45RDMpZo9Y0AzsudlICkjl666A1XKKgdURmTtQDyzW+Y/tDHFWdjJSlzgLh3dzA6kFRm83aJg4sPh5W2cjJihIwTkHDYFFdevebe6lKWkke50e/fdvfoEwxLHaSCmie6mNnWdbLxEaa6p3vJ2iRYW8K7NzRcOKeQKUCD6Qcqg6jNZuXS/W/S5pOPDpJnH8S2aPX7SwUYbTx0xLHNDza3HhmQrZ2YbyLOjqMJ9H4LWMYK6llV83KSLkMCdf83qNxGkML/HdXXZHE21kLo2xGMDP+2XWcI9o1Y4cEAElwVu4Cuqm1yRl0ZtLkqTamLCbKUqXHfIbJZe203IQMPksDrdT5LlmIsTeztIpteyhAbWoH6IaOINlEhlv5ZqH2B9tH7WL/YlFiNpAfMKcrx/iTD9D/QouWzTyL6q/AVpTTouGJTd7upTmlEkk0AXlVO1PzGf2MnymkJ/A7opXCTari+oIHe+O7r4raKCTCYo4UR8HixsUGZsjB8yMDkCqwKk63Ghqv0s0cNMd1/eHktsxvD5MRxtgfGTGAQXB4brbkQeGihu0HdjE4/EspwuKTDYSGSOLIEOeSMFl1YkZJQAmlmay6jrTygq6Zg3i/Nxzy4KvbQYPV4hUOjhhIZG07mYzI0Iz46KQ2riMdLswQtgMQcQpihvlGZljPEEgBs2UKgjI11N9QCaRa6Fk7nB+XBS9QcQfg7In0pMg7t7jT912Dd2YmJC0ZjcopMb2Dg2sQ1reHW5qs1Md5S4m44LZ8DP+PGBHukAXzF/4V22ZgQ0YvilQFXBS98tjyiw1IkWR7EG4u2nQFNjx4Qo2oee2Nor/dLmAYc2IY5iVK5k0zDPmuGIIZtCVNj4kgihkBtZEgLS/tGx5DzTXZGDjDwsHJcyw8vLZbyDwNwbKO7vHjRWZEX5j1Tiasm3J2FmW4/P/iUWDZg5F9VfgK0xtt0dFxpMQXutzKd0KRSa8gCgd+XthZSVUgRucrC6todCDoQe8Gk3C6VieWODm6hfNG5u4ezFRsQojKYhSFgEUKRwK1iysQhZ2VwwDho7KcmW2tNvZor5cRmpl+L1VxJ2hLgbn7L5N372CuHxDxrfhXJQ3OiX8nQ/y9FuP08Rel4hCYZQ0DIrqnZXF48TpGyuFyBY8781bOzbd/A5guLicmdTkmBYRQSP9m7xqVSVASMyyMwI6i1S9Dh7Xt3pNFlm0+11Wyd1PRuDQNcgfVde3p3JwTYJo2wyRsmscwSCB2kFwWCYZmDi4uGKxllI5ZPLMpPQxSMJYNFR8N2qraWqa+V5IJzuvnzd7c55GJZbpGcv6O3UC4scoXXTxFV6moSZcwtl2g2rihoWvpyN538LrPZKuzVm4OPwWFljmB4cjxIJElQElQwAPDkTS2YWfLY2Y1YH09OxwDlkDMSxiRrpoJDYa5ZD/wBTfevdXZGKWLGbLLKqSxB4iJBezoXyiUsM0d+YxMyixQ6gCm1Th1rFo4hWrA9tKpzJIKp1w5jgDYciEQXZg5F9VfgKnhoFjExDnk+ZTyjJNJoUA0UDvzl+iy5iApje7HoBY3J/SknGwJS8EZkeGt1JyQtt9u04OrQYecmAahluUk0KsLNZWSRWyrdWW4BswJqCGJN3rrZJdip4qITAfinUeXFVLYW+CSiP6U+VEZY3Iu0giGQNJlAJLLexGpayyDVsoCeSOcgqMwKoxLCnP3Y3ZgjQ2Xat/d5NlxJnw+LjmDjkjjNzp04lhyaZettRalJasRR7rXJTCtmKvFK0yTggE7zrjn1XLNrds2Jjw9lkDMhAHE6WJsSe82voPCkaLEc7OOSldrtkvZiJacEttawHEKy9hvavhmcQYmYRQzkkOdFWbQNGzHpHJa6t0Dad4FSAqYt64WbuwitlsxjHHS1wVE9oW+6S4pmhf6mJhHGR0ZUuGk9EkmZ/RlHdVXrasmcEaLpzAtngzC2wTDvOad7rwXtwe0iPCTWbEkjEyRIsBduGmaUFQqsSqlc3DGVVBAubljVnjq2yNaCub8RwatpJHtiYcr8OGqLLs3yVPcVX4CpVU11756p3XkVJvXkHkqp2peYz+yk+U0hLkx3RS2Ei9XEP1BCFlzg6OABlbv1UalLZSAG0Um/TXSs+Y+Marr+oiqd64NuS9gcMwPPJcWINvxEDKRy+BkB/4n7tD2oGiJDSTFpEjvP78lryyCx4umVRYk6sCMz+T97UWGg08dBMjXahebBUMkux1hZaxhpLG8oI6e++h8nW3T/uhD426BINpKp292j78lMwSxqBfLcWB07x7qbue6+RVhhYxjGg687J1EVIuLW6e4dOv6G/7Um7PVPwbeA680+2FhV48fKv2sWth+Yn6UvDK8SgDyTDEYYzTyyBovuO9Ci57LWyL6q/AVpLTcC64ZmN5XdSndCkkihCD4lVe1TzGf2Unymm83gPRS+EC9ZHb5gha7O2hCEAaG5AHMCov6eQ3FZ1cXXY81NMSO+tq7Sh/J8OhS1x42iFx7wfRQ3CTFNKSAX5Jqu0Rp9VFp4i9I3UgKAfO5e/+iPyovHydPjXroxoBbxuXl2j/bi8L5dfT16166T9hHzuWBjx+XH6Lf8Avu9woClhSbuYcVt2I954zYC8sWg6D6xOlKxfmjqE2q2kUkufwP8AQot2zfIX1V+ArSguIZvG7qU6o6RX/9k=">
            <a:hlinkClick r:id="rId2"/>
          </p:cNvPr>
          <p:cNvSpPr>
            <a:spLocks noChangeAspect="1" noChangeArrowheads="1"/>
          </p:cNvSpPr>
          <p:nvPr/>
        </p:nvSpPr>
        <p:spPr bwMode="auto">
          <a:xfrm>
            <a:off x="0" y="-388938"/>
            <a:ext cx="819150" cy="819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4QBgRXhpZgAASUkqAAgAAAACADEBAgAHAAAAJgAAAGmHBAABAAAALgAAAAAAAABQaWNhc2EAAAMAAJAHAAQAAAAwMjIwAqAEAAEAAABWAAAAA6AEAAEAAABWAAAAAAAAAP/bAIQAAwICCAgKDgoKCAgLCAgNCggNCAgKCQoICAgICwgICAgICggICAoICAgICAgICggKCAgKCwoNCgsNCggNCAgJCAEDBAQGBQYKBgYKDw0MDhAODg4PDw0PDw0PDQ0QDwwODA0NDQ8NDQwMDAwMDQ0MDAwMDQwMDA0MDA0NDAwMDAwN/8AAEQgAVgBWAwERAAIRAQMRAf/EAB0AAAEEAwEBAAAAAAAAAAAAAAkCBAUGAQMHAAj/xAA9EAACAQIDBQMICAYDAQAAAAABAgMAEQQSIQUGEyIxB0FRMjRxcnOBsbIUIzNCUlNhkSRDYmOhs4LR4RX/xAAcAQAABwEBAAAAAAAAAAAAAAABAgMEBQYHCAD/xAA4EQABAwIDBQUGBgEFAAAAAAABAAIDBBEFITEGEkFRcRMiMmGxFDRCUnKBIzNikaHwJAcVgsHR/9oADAMBAAIRAxEAPwAqNAF5VXtT8xn9jJ8ppGfwO6KUwr3qL6ghXYTgZBfiZrdxXLm5bf4zd3hWbkXXabjUuILCLdUtfo9/5lrjQlScuY36r+CwP9dq9ZA907BZ5F+qROsNuUvfW2fL0zcl7afZ9dDzUO4jN7cN3bjPPVbnOG7jL+63PTQcnrWr27bNItdO42uOSwiwf3B08CLXb+j8OW3vr1gULhVsPdKwiQW1Ml++3XyNfuj+bbvolmBK3qXjNY2CPro/axem3ETrR2MaZgRzCNiDnPo5Gv8Akd6FFv2W3Ivqr8BWmN0suG58pCPMp3Rkik0AXlVe1PzGf2MnymkJ/A7opXCfeovqCEVMhW6obPLlIbw05vdy/wCaz5gBXYdVdjtxnHNa8RaRJJLfcsPSFZjbwId7elaK4WKG4kjL3agWTmaEllDIAoLDqe5Tb97UdeAzZ9gsYfADNlI5Y+Yam5L+P6L3UR2iPTwD2hzL6Zq47ubptiNS6xx3txJDa5/Co+8R40/paIy6qGx/amPCmlos48lacd2ZYZVuuMS/dxMuUnw01tUnJgXd3rrNqb/U6Rz+9EAOfFVPB7MeHERo4seJCbjoymRLMp71PdUHJTGCYX5ha+7EGYjh0k0Z+B3oUWXZvkL6q/AVoTDcLiuY989SnVHSSRQhB8Sqvan5jP7KT5TTebwHopfCPfIrfMEH6feNojI0qJkgQSKUBLsr8oAB7yVyWA/XvqjCn3z3PuutJsWED3GrYMhkRqUiXajyOyRrCYREMQWYNqZjIQpCnXOyNIT3Cw+8KM2AA2drom02JSPBMDG7hZv3PE8kvdXarYgI7LAVKLIDE2YxO2UiNuZuazNqQL2NJzsbHpf9k9w6qdUytDmNtug3bnYqxJhlBJAAY9T4/H4UwD+KtYiY1xfYXtrxK7JMpiw0HDViAjE5c55mVeYmNGN73OoHfWjUEf4G8uNNpJJqmvkMhtYm3RRmHjlOh4wABN8s91tmt5UIGrBSe/KbgG4u5ju8WKqLG6i+acb8YQBsIxA4meJTa/TMh7wCQvTUC3gKruMNHaxjzW4bCyzupalpPd3HehRKNnDkX1V+AqxMFmrFJs5HdSndGSSRQhB8Sqvan5jP7KT5TTafwO6FTGDe+xfUEHTe5MOjQyzYmGJIzrxnVBMAM0a8xAOSSze6qXR9q1vcaXA8QupseipBO2SrmYxvIm1/3TbAS4fBxOWxuFAxJYxSyyIIuCiqkKqS6ZwiBQQrWuxN9b0LxLNIHNacuHFM2vo6Ojla6ePdeTuFzsg06AFad2NvwQIhfaGzjh0QQK0TxoryLl1ZmkYM4Vb2zX1PjS0tPNMSA1xPREwvE6KmAmfUxBtt3uuGZCteyd6MNiCRDiIJWWxKxSRyFQemYIxsD4m1RElPJF42kdVeKTFqCtd2VPK15GZ3SDa/NdQ3R3/yRiB5OGFOkpTijhm942Fww6gAgH9r1YKDEy0dm7RY/tlsbLWSmqpdeQ1UogwsH1i4/D8QdSkSuzX8qyLKxBKm12At17qmn18TB3XBZXFsZiJeInROF/itl+6rm1d7WxeKiaxCLJEFU2B1kS7m1xdrdO6qpWVJlqI7c/8AtdB4Ts7/ALRhszb3JY70KKhswci+qvwFXy+i5Qm8Z6lO6FIpFCEHxKq9qZ/gZ/ZSfKabT+B3QqYwcXrYvqCCnmjGJxHGjhkxIycFMSVCNhgq+SXVxcOXLEA6ZQe6q1FHNuMEZsBmVvNXIyOum9r3XOB7gfpu2HPzVJ2ljIZMNBw44EZNohFV3E0NsjmUhsifwxZlzKunQdTmWTg32SuPAt/lVGsqYp6eN1mgifiO4BY5fT/fNXfYW7uBkWSRhh2lgZs/DFsKsjoAOGjqQFy2tZjZr69aZOfUCYbuQPDirLRYdh9VRz1EwbdpcRu5Nv5KS7Jdg4cYeKdFXiNCsbFLalbm7WAu4ub6io7EJZb9m8HLmrbsjQUzYva4dTkfsus4TY0RQM2IRWIYkaXU3UqurdGRixv94EVFhqslRiFS2S0cZt0TDa2CSNsqOHUaXFuoLA6KxUaKp07mHjRHNspenmfILvFilbB+2i9rF/sSjRfmjqESv90l+h/oUXHZvkL6q/AVpQXDM35jupTmjpFItQhBxVV7VPMZ/ZSfKabTmzHdFL4PlWRH9QQTN/N9AJvo77M45RDMpZo9Y0AzsudlICkjl666A1XKKgdURmTtQDyzW+Y/tDHFWdjJSlzgLh3dzA6kFRm83aJg4sPh5W2cjJihIwTkHDYFFdevebe6lKWkke50e/fdvfoEwxLHaSCmie6mNnWdbLxEaa6p3vJ2iRYW8K7NzRcOKeQKUCD6Qcqg6jNZuXS/W/S5pOPDpJnH8S2aPX7SwUYbTx0xLHNDza3HhmQrZ2YbyLOjqMJ9H4LWMYK6llV83KSLkMCdf83qNxGkML/HdXXZHE21kLo2xGMDP+2XWcI9o1Y4cEAElwVu4Cuqm1yRl0ZtLkqTamLCbKUqXHfIbJZe203IQMPksDrdT5LlmIsTeztIpteyhAbWoH6IaOINlEhlv5ZqH2B9tH7WL/YlFiNpAfMKcrx/iTD9D/QouWzTyL6q/AVpTTouGJTd7upTmlEkk0AXlVO1PzGf2MnymkJ/A7opXCTari+oIHe+O7r4raKCTCYo4UR8HixsUGZsjB8yMDkCqwKk63Ghqv0s0cNMd1/eHktsxvD5MRxtgfGTGAQXB4brbkQeGihu0HdjE4/EspwuKTDYSGSOLIEOeSMFl1YkZJQAmlmay6jrTygq6Zg3i/Nxzy4KvbQYPV4hUOjhhIZG07mYzI0Iz46KQ2riMdLswQtgMQcQpihvlGZljPEEgBs2UKgjI11N9QCaRa6Fk7nB+XBS9QcQfg7In0pMg7t7jT912Dd2YmJC0ZjcopMb2Dg2sQ1reHW5qs1Md5S4m44LZ8DP+PGBHukAXzF/4V22ZgQ0YvilQFXBS98tjyiw1IkWR7EG4u2nQFNjx4Qo2oee2Nor/dLmAYc2IY5iVK5k0zDPmuGIIZtCVNj4kgihkBtZEgLS/tGx5DzTXZGDjDwsHJcyw8vLZbyDwNwbKO7vHjRWZEX5j1Tiasm3J2FmW4/P/iUWDZg5F9VfgK0xtt0dFxpMQXutzKd0KRSa8gCgd+XthZSVUgRucrC6todCDoQe8Gk3C6VieWODm6hfNG5u4ezFRsQojKYhSFgEUKRwK1iysQhZ2VwwDho7KcmW2tNvZor5cRmpl+L1VxJ2hLgbn7L5N372CuHxDxrfhXJQ3OiX8nQ/y9FuP08Rel4hCYZQ0DIrqnZXF48TpGyuFyBY8781bOzbd/A5guLicmdTkmBYRQSP9m7xqVSVASMyyMwI6i1S9Dh7Xt3pNFlm0+11Wyd1PRuDQNcgfVde3p3JwTYJo2wyRsmscwSCB2kFwWCYZmDi4uGKxllI5ZPLMpPQxSMJYNFR8N2qraWqa+V5IJzuvnzd7c55GJZbpGcv6O3UC4scoXXTxFV6moSZcwtl2g2rihoWvpyN538LrPZKuzVm4OPwWFljmB4cjxIJElQElQwAPDkTS2YWfLY2Y1YH09OxwDlkDMSxiRrpoJDYa5ZD/wBTfevdXZGKWLGbLLKqSxB4iJBezoXyiUsM0d+YxMyixQ6gCm1Th1rFo4hWrA9tKpzJIKp1w5jgDYciEQXZg5F9VfgKnhoFjExDnk+ZTyjJNJoUA0UDvzl+iy5iApje7HoBY3J/SknGwJS8EZkeGt1JyQtt9u04OrQYecmAahluUk0KsLNZWSRWyrdWW4BswJqCGJN3rrZJdip4qITAfinUeXFVLYW+CSiP6U+VEZY3Iu0giGQNJlAJLLexGpayyDVsoCeSOcgqMwKoxLCnP3Y3ZgjQ2Xat/d5NlxJnw+LjmDjkjjNzp04lhyaZettRalJasRR7rXJTCtmKvFK0yTggE7zrjn1XLNrds2Jjw9lkDMhAHE6WJsSe82voPCkaLEc7OOSldrtkvZiJacEttawHEKy9hvavhmcQYmYRQzkkOdFWbQNGzHpHJa6t0Dad4FSAqYt64WbuwitlsxjHHS1wVE9oW+6S4pmhf6mJhHGR0ZUuGk9EkmZ/RlHdVXrasmcEaLpzAtngzC2wTDvOad7rwXtwe0iPCTWbEkjEyRIsBduGmaUFQqsSqlc3DGVVBAubljVnjq2yNaCub8RwatpJHtiYcr8OGqLLs3yVPcVX4CpVU11756p3XkVJvXkHkqp2peYz+yk+U0hLkx3RS2Ei9XEP1BCFlzg6OABlbv1UalLZSAG0Um/TXSs+Y+Marr+oiqd64NuS9gcMwPPJcWINvxEDKRy+BkB/4n7tD2oGiJDSTFpEjvP78lryyCx4umVRYk6sCMz+T97UWGg08dBMjXahebBUMkux1hZaxhpLG8oI6e++h8nW3T/uhD426BINpKp292j78lMwSxqBfLcWB07x7qbue6+RVhhYxjGg687J1EVIuLW6e4dOv6G/7Um7PVPwbeA680+2FhV48fKv2sWth+Yn6UvDK8SgDyTDEYYzTyyBovuO9Ci57LWyL6q/AVpLTcC64ZmN5XdSndCkkihCD4lVe1TzGf2Unymm83gPRS+EC9ZHb5gha7O2hCEAaG5AHMCov6eQ3FZ1cXXY81NMSO+tq7Sh/J8OhS1x42iFx7wfRQ3CTFNKSAX5Jqu0Rp9VFp4i9I3UgKAfO5e/+iPyovHydPjXroxoBbxuXl2j/bi8L5dfT16166T9hHzuWBjx+XH6Lf8Avu9woClhSbuYcVt2I954zYC8sWg6D6xOlKxfmjqE2q2kUkufwP8AQot2zfIX1V+ArSguIZvG7qU6o6RX/9k=">
            <a:hlinkClick r:id="rId2"/>
          </p:cNvPr>
          <p:cNvSpPr>
            <a:spLocks noChangeAspect="1" noChangeArrowheads="1"/>
          </p:cNvSpPr>
          <p:nvPr/>
        </p:nvSpPr>
        <p:spPr bwMode="auto">
          <a:xfrm>
            <a:off x="152400" y="-236538"/>
            <a:ext cx="819150" cy="819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037"/>
            <a:ext cx="3123497" cy="39004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4267200"/>
            <a:ext cx="2818697" cy="2036064"/>
          </a:xfrm>
          <a:prstGeom prst="rect">
            <a:avLst/>
          </a:prstGeom>
        </p:spPr>
      </p:pic>
      <p:sp>
        <p:nvSpPr>
          <p:cNvPr id="2" name="Rectangle 1"/>
          <p:cNvSpPr/>
          <p:nvPr/>
        </p:nvSpPr>
        <p:spPr>
          <a:xfrm>
            <a:off x="4559968" y="6332389"/>
            <a:ext cx="4572000" cy="646331"/>
          </a:xfrm>
          <a:prstGeom prst="rect">
            <a:avLst/>
          </a:prstGeom>
        </p:spPr>
        <p:txBody>
          <a:bodyPr>
            <a:spAutoFit/>
          </a:bodyPr>
          <a:lstStyle/>
          <a:p>
            <a:r>
              <a:rPr lang="en-US" dirty="0"/>
              <a:t>Order book at: </a:t>
            </a:r>
            <a:r>
              <a:rPr lang="en-US" u="sng" dirty="0"/>
              <a:t>http://garytaubes.com/</a:t>
            </a:r>
            <a:endParaRPr lang="en-US" dirty="0"/>
          </a:p>
          <a:p>
            <a:r>
              <a:rPr lang="en-US" dirty="0"/>
              <a:t>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367" y="6373571"/>
            <a:ext cx="1888761" cy="609600"/>
          </a:xfrm>
          <a:prstGeom prst="rect">
            <a:avLst/>
          </a:prstGeom>
        </p:spPr>
      </p:pic>
    </p:spTree>
    <p:extLst>
      <p:ext uri="{BB962C8B-B14F-4D97-AF65-F5344CB8AC3E}">
        <p14:creationId xmlns:p14="http://schemas.microsoft.com/office/powerpoint/2010/main" val="10853236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2200" y="381000"/>
            <a:ext cx="2438400" cy="3251200"/>
          </a:xfrm>
        </p:spPr>
      </p:pic>
      <p:sp>
        <p:nvSpPr>
          <p:cNvPr id="5" name="Rectangle 4"/>
          <p:cNvSpPr/>
          <p:nvPr/>
        </p:nvSpPr>
        <p:spPr>
          <a:xfrm>
            <a:off x="762000" y="1019110"/>
            <a:ext cx="4572000" cy="2751522"/>
          </a:xfrm>
          <a:prstGeom prst="rect">
            <a:avLst/>
          </a:prstGeom>
        </p:spPr>
        <p:txBody>
          <a:bodyPr>
            <a:spAutoFit/>
          </a:bodyPr>
          <a:lstStyle/>
          <a:p>
            <a:pPr>
              <a:lnSpc>
                <a:spcPct val="80000"/>
              </a:lnSpc>
            </a:pPr>
            <a:r>
              <a:rPr lang="en-US" dirty="0"/>
              <a:t>“Due to a combination of genetics and lifestyle, many of us are insulin resistant.  That is, certain cells in our body don’t respond efficiently to insulin’s call to accept glucose from the blood.  Our pancreas then pumps out extra insulin to correct this problem.  Ironically, in doing so it lays the groundwork for another, equally dangerous problem: (Metabolic Syndrome), which is caused by the combination  of  insulin resistance plus compensatory </a:t>
            </a:r>
            <a:r>
              <a:rPr lang="en-US" dirty="0" err="1" smtClean="0"/>
              <a:t>hyperinsulinemia</a:t>
            </a:r>
            <a:r>
              <a:rPr lang="en-US" dirty="0" smtClean="0"/>
              <a:t>.” </a:t>
            </a:r>
            <a:endParaRPr lang="en-US" dirty="0"/>
          </a:p>
          <a:p>
            <a:pPr>
              <a:lnSpc>
                <a:spcPct val="80000"/>
              </a:lnSpc>
            </a:pPr>
            <a:endParaRPr lang="en-US" dirty="0"/>
          </a:p>
        </p:txBody>
      </p:sp>
      <p:sp>
        <p:nvSpPr>
          <p:cNvPr id="7" name="Rectangle 6"/>
          <p:cNvSpPr/>
          <p:nvPr/>
        </p:nvSpPr>
        <p:spPr>
          <a:xfrm>
            <a:off x="609600" y="188113"/>
            <a:ext cx="4572000" cy="830997"/>
          </a:xfrm>
          <a:prstGeom prst="rect">
            <a:avLst/>
          </a:prstGeom>
        </p:spPr>
        <p:txBody>
          <a:bodyPr>
            <a:spAutoFit/>
          </a:bodyPr>
          <a:lstStyle/>
          <a:p>
            <a:r>
              <a:rPr lang="en-US" sz="2400" b="1" dirty="0" smtClean="0"/>
              <a:t>Insulin Resistance as described by     	Dr. Gerald Reaven </a:t>
            </a:r>
            <a:endParaRPr lang="en-US" sz="2400" b="1" dirty="0"/>
          </a:p>
        </p:txBody>
      </p:sp>
      <p:sp>
        <p:nvSpPr>
          <p:cNvPr id="9" name="Rectangle 8"/>
          <p:cNvSpPr/>
          <p:nvPr/>
        </p:nvSpPr>
        <p:spPr>
          <a:xfrm>
            <a:off x="4038600" y="4011238"/>
            <a:ext cx="4572000" cy="2086725"/>
          </a:xfrm>
          <a:prstGeom prst="rect">
            <a:avLst/>
          </a:prstGeom>
        </p:spPr>
        <p:txBody>
          <a:bodyPr>
            <a:spAutoFit/>
          </a:bodyPr>
          <a:lstStyle/>
          <a:p>
            <a:pPr>
              <a:lnSpc>
                <a:spcPct val="80000"/>
              </a:lnSpc>
            </a:pPr>
            <a:r>
              <a:rPr lang="en-US" dirty="0" smtClean="0"/>
              <a:t>“The cluster of problems that make up (Metabolic Syndrome)-including elevated triglycerides, low HDL cholesterol and smaller, denser LDL particles-encourages damage to the coronary arteries that can trigger a heart attack.  </a:t>
            </a:r>
            <a:r>
              <a:rPr lang="en-US" b="1" dirty="0" smtClean="0"/>
              <a:t>The best way to solve this problem is to attack it at the root that is, to keep</a:t>
            </a:r>
            <a:r>
              <a:rPr lang="en-US" dirty="0" smtClean="0"/>
              <a:t> </a:t>
            </a:r>
            <a:r>
              <a:rPr lang="en-US" b="1" dirty="0" smtClean="0"/>
              <a:t>insulin levels under control</a:t>
            </a:r>
            <a:r>
              <a:rPr lang="en-US" dirty="0" smtClean="0"/>
              <a:t>.” 				      </a:t>
            </a:r>
            <a:r>
              <a:rPr lang="en-US" sz="1000" b="1" u="sng" dirty="0" smtClean="0"/>
              <a:t>Syndrome X, The Silent Killer</a:t>
            </a:r>
            <a:r>
              <a:rPr lang="en-US" sz="1000" dirty="0" smtClean="0"/>
              <a:t>, Pg. 167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679825"/>
            <a:ext cx="3130550" cy="2749550"/>
          </a:xfrm>
          <a:prstGeom prst="rect">
            <a:avLst/>
          </a:prstGeom>
        </p:spPr>
      </p:pic>
      <p:sp>
        <p:nvSpPr>
          <p:cNvPr id="3" name="Rectangle 2"/>
          <p:cNvSpPr/>
          <p:nvPr/>
        </p:nvSpPr>
        <p:spPr>
          <a:xfrm>
            <a:off x="762000" y="6427219"/>
            <a:ext cx="6248400" cy="261610"/>
          </a:xfrm>
          <a:prstGeom prst="rect">
            <a:avLst/>
          </a:prstGeom>
        </p:spPr>
        <p:txBody>
          <a:bodyPr wrap="square">
            <a:spAutoFit/>
          </a:bodyPr>
          <a:lstStyle/>
          <a:p>
            <a:r>
              <a:rPr lang="en-US" sz="1100" dirty="0"/>
              <a:t>Order book at: </a:t>
            </a:r>
            <a:r>
              <a:rPr lang="en-US" sz="1100" u="sng" dirty="0">
                <a:hlinkClick r:id="rId4"/>
              </a:rPr>
              <a:t>http://books.simonandschuster.com/Syndrome-X/Gerald-Reaven-M-D/9780684868639</a:t>
            </a:r>
            <a:endParaRPr lang="en-US" sz="11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609" y="6373571"/>
            <a:ext cx="1888761" cy="609600"/>
          </a:xfrm>
          <a:prstGeom prst="rect">
            <a:avLst/>
          </a:prstGeom>
        </p:spPr>
      </p:pic>
    </p:spTree>
    <p:extLst>
      <p:ext uri="{BB962C8B-B14F-4D97-AF65-F5344CB8AC3E}">
        <p14:creationId xmlns:p14="http://schemas.microsoft.com/office/powerpoint/2010/main" val="267725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6979624" cy="563562"/>
          </a:xfrm>
        </p:spPr>
        <p:txBody>
          <a:bodyPr>
            <a:noAutofit/>
          </a:bodyPr>
          <a:lstStyle/>
          <a:p>
            <a:r>
              <a:rPr lang="en-US" sz="4000" b="1" dirty="0" smtClean="0"/>
              <a:t>THE PALEO GUYS</a:t>
            </a:r>
            <a:endParaRPr lang="en-US" sz="40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141274"/>
            <a:ext cx="3657600" cy="3202126"/>
          </a:xfrm>
          <a:prstGeom prst="rect">
            <a:avLst/>
          </a:prstGeom>
        </p:spPr>
      </p:pic>
      <p:sp>
        <p:nvSpPr>
          <p:cNvPr id="5" name="Rectangle 4"/>
          <p:cNvSpPr/>
          <p:nvPr/>
        </p:nvSpPr>
        <p:spPr>
          <a:xfrm>
            <a:off x="3848100" y="1066800"/>
            <a:ext cx="4876800" cy="769441"/>
          </a:xfrm>
          <a:prstGeom prst="rect">
            <a:avLst/>
          </a:prstGeom>
        </p:spPr>
        <p:txBody>
          <a:bodyPr wrap="square">
            <a:spAutoFit/>
          </a:bodyPr>
          <a:lstStyle/>
          <a:p>
            <a:r>
              <a:rPr lang="en-US" sz="1100" b="1" dirty="0">
                <a:latin typeface="Arial" pitchFamily="34" charset="0"/>
                <a:cs typeface="Arial" pitchFamily="34" charset="0"/>
              </a:rPr>
              <a:t>Robb </a:t>
            </a:r>
            <a:r>
              <a:rPr lang="en-US" sz="1100" b="1" dirty="0" smtClean="0">
                <a:latin typeface="Arial" pitchFamily="34" charset="0"/>
                <a:cs typeface="Arial" pitchFamily="34" charset="0"/>
              </a:rPr>
              <a:t>Wolf: </a:t>
            </a:r>
            <a:r>
              <a:rPr lang="en-US" sz="1100" dirty="0" smtClean="0">
                <a:latin typeface="Arial" pitchFamily="34" charset="0"/>
                <a:cs typeface="Arial" pitchFamily="34" charset="0"/>
              </a:rPr>
              <a:t>An </a:t>
            </a:r>
            <a:r>
              <a:rPr lang="en-US" sz="1100" dirty="0">
                <a:latin typeface="Arial" pitchFamily="34" charset="0"/>
                <a:cs typeface="Arial" pitchFamily="34" charset="0"/>
              </a:rPr>
              <a:t>expert on </a:t>
            </a:r>
            <a:r>
              <a:rPr lang="en-US" sz="1100" dirty="0" err="1">
                <a:latin typeface="Arial" pitchFamily="34" charset="0"/>
                <a:cs typeface="Arial" pitchFamily="34" charset="0"/>
              </a:rPr>
              <a:t>Paleolithic</a:t>
            </a:r>
            <a:r>
              <a:rPr lang="en-US" sz="1100" dirty="0">
                <a:latin typeface="Arial" pitchFamily="34" charset="0"/>
                <a:cs typeface="Arial" pitchFamily="34" charset="0"/>
              </a:rPr>
              <a:t> nutrition and author of the New York Times Best Selling book "The </a:t>
            </a:r>
            <a:r>
              <a:rPr lang="en-US" sz="1100" dirty="0" err="1">
                <a:latin typeface="Arial" pitchFamily="34" charset="0"/>
                <a:cs typeface="Arial" pitchFamily="34" charset="0"/>
              </a:rPr>
              <a:t>Paleo</a:t>
            </a:r>
            <a:r>
              <a:rPr lang="en-US" sz="1100" dirty="0">
                <a:latin typeface="Arial" pitchFamily="34" charset="0"/>
                <a:cs typeface="Arial" pitchFamily="34" charset="0"/>
              </a:rPr>
              <a:t> Solution: The Original Human Diet". He is also host of a weekly internet podcast called "The </a:t>
            </a:r>
            <a:r>
              <a:rPr lang="en-US" sz="1100" dirty="0" err="1">
                <a:latin typeface="Arial" pitchFamily="34" charset="0"/>
                <a:cs typeface="Arial" pitchFamily="34" charset="0"/>
              </a:rPr>
              <a:t>Paleo</a:t>
            </a:r>
            <a:r>
              <a:rPr lang="en-US" sz="1100" dirty="0">
                <a:latin typeface="Arial" pitchFamily="34" charset="0"/>
                <a:cs typeface="Arial" pitchFamily="34" charset="0"/>
              </a:rPr>
              <a:t> Solution", with Greg </a:t>
            </a:r>
            <a:r>
              <a:rPr lang="en-US" sz="1100" dirty="0" smtClean="0">
                <a:latin typeface="Arial" pitchFamily="34" charset="0"/>
                <a:cs typeface="Arial" pitchFamily="34" charset="0"/>
              </a:rPr>
              <a:t>Everett. Robb lives in Reno!!</a:t>
            </a:r>
            <a:endParaRPr lang="en-US" sz="1100" dirty="0">
              <a:latin typeface="Arial" pitchFamily="34" charset="0"/>
              <a:cs typeface="Arial"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800600"/>
            <a:ext cx="1143000" cy="1832131"/>
          </a:xfrm>
          <a:prstGeom prst="rect">
            <a:avLst/>
          </a:prstGeom>
        </p:spPr>
      </p:pic>
      <p:pic>
        <p:nvPicPr>
          <p:cNvPr id="9" name="Picture 2" descr="Front Cov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787900"/>
            <a:ext cx="1219200" cy="1838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48100" y="1856469"/>
            <a:ext cx="5143500" cy="2123658"/>
          </a:xfrm>
          <a:prstGeom prst="rect">
            <a:avLst/>
          </a:prstGeom>
        </p:spPr>
        <p:txBody>
          <a:bodyPr wrap="square">
            <a:spAutoFit/>
          </a:bodyPr>
          <a:lstStyle/>
          <a:p>
            <a:r>
              <a:rPr lang="en-US" sz="1100" b="1" dirty="0">
                <a:latin typeface="Arial" pitchFamily="34" charset="0"/>
                <a:cs typeface="Arial" pitchFamily="34" charset="0"/>
              </a:rPr>
              <a:t>Dr</a:t>
            </a:r>
            <a:r>
              <a:rPr lang="en-US" sz="1100" b="1" dirty="0" smtClean="0">
                <a:latin typeface="Arial" pitchFamily="34" charset="0"/>
                <a:cs typeface="Arial" pitchFamily="34" charset="0"/>
              </a:rPr>
              <a:t>. </a:t>
            </a:r>
            <a:r>
              <a:rPr lang="en-US" sz="1100" b="1" dirty="0" smtClean="0">
                <a:latin typeface="Arial" pitchFamily="34" charset="0"/>
                <a:cs typeface="Arial" pitchFamily="34" charset="0"/>
              </a:rPr>
              <a:t>Loren </a:t>
            </a:r>
            <a:r>
              <a:rPr lang="en-US" sz="1100" b="1" dirty="0" smtClean="0">
                <a:latin typeface="Arial" pitchFamily="34" charset="0"/>
                <a:cs typeface="Arial" pitchFamily="34" charset="0"/>
              </a:rPr>
              <a:t>Cordain:</a:t>
            </a:r>
            <a:r>
              <a:rPr lang="en-US" sz="1100" dirty="0" smtClean="0">
                <a:latin typeface="Arial" pitchFamily="34" charset="0"/>
                <a:cs typeface="Arial" pitchFamily="34" charset="0"/>
              </a:rPr>
              <a:t> A Professor </a:t>
            </a:r>
            <a:r>
              <a:rPr lang="en-US" sz="1100" dirty="0">
                <a:latin typeface="Arial" pitchFamily="34" charset="0"/>
                <a:cs typeface="Arial" pitchFamily="34" charset="0"/>
              </a:rPr>
              <a:t>in the Department of Health and Exercise Science at Colorado State </a:t>
            </a:r>
            <a:r>
              <a:rPr lang="en-US" sz="1100" dirty="0" smtClean="0">
                <a:latin typeface="Arial" pitchFamily="34" charset="0"/>
                <a:cs typeface="Arial" pitchFamily="34" charset="0"/>
              </a:rPr>
              <a:t>University. His </a:t>
            </a:r>
            <a:r>
              <a:rPr lang="en-US" sz="1100" dirty="0">
                <a:latin typeface="Arial" pitchFamily="34" charset="0"/>
                <a:cs typeface="Arial" pitchFamily="34" charset="0"/>
              </a:rPr>
              <a:t>research emphasis over the past 15 years has focused upon the evolutionary and anthropological basis for diet, health and well being in modern humans. Dr. </a:t>
            </a:r>
            <a:r>
              <a:rPr lang="en-US" sz="1100" dirty="0" err="1">
                <a:latin typeface="Arial" pitchFamily="34" charset="0"/>
                <a:cs typeface="Arial" pitchFamily="34" charset="0"/>
              </a:rPr>
              <a:t>Cordain's</a:t>
            </a:r>
            <a:r>
              <a:rPr lang="en-US" sz="1100" dirty="0">
                <a:latin typeface="Arial" pitchFamily="34" charset="0"/>
                <a:cs typeface="Arial" pitchFamily="34" charset="0"/>
              </a:rPr>
              <a:t> scientific publications have examined the nutritional characteristics of worldwide hunter-gatherer diets as well as the nutrient composition of wild plant and animal foods consumed by foraging humans. Over the past five years his work has focused upon the adverse health effects of the high dietary glycemic load that is ubiquitous in the typical western diet. He has lectured extensively on the "</a:t>
            </a:r>
            <a:r>
              <a:rPr lang="en-US" sz="1100" dirty="0" err="1">
                <a:latin typeface="Arial" pitchFamily="34" charset="0"/>
                <a:cs typeface="Arial" pitchFamily="34" charset="0"/>
              </a:rPr>
              <a:t>Paleolithic</a:t>
            </a:r>
            <a:r>
              <a:rPr lang="en-US" sz="1100" dirty="0">
                <a:latin typeface="Arial" pitchFamily="34" charset="0"/>
                <a:cs typeface="Arial" pitchFamily="34" charset="0"/>
              </a:rPr>
              <a:t> Nutrition" concept world wide, and has written three popular books (The </a:t>
            </a:r>
            <a:r>
              <a:rPr lang="en-US" sz="1100" dirty="0" err="1">
                <a:latin typeface="Arial" pitchFamily="34" charset="0"/>
                <a:cs typeface="Arial" pitchFamily="34" charset="0"/>
              </a:rPr>
              <a:t>Paleo</a:t>
            </a:r>
            <a:r>
              <a:rPr lang="en-US" sz="1100" dirty="0">
                <a:latin typeface="Arial" pitchFamily="34" charset="0"/>
                <a:cs typeface="Arial" pitchFamily="34" charset="0"/>
              </a:rPr>
              <a:t> Diet, John Wiley &amp; Sons; The </a:t>
            </a:r>
            <a:r>
              <a:rPr lang="en-US" sz="1100" dirty="0" err="1">
                <a:latin typeface="Arial" pitchFamily="34" charset="0"/>
                <a:cs typeface="Arial" pitchFamily="34" charset="0"/>
              </a:rPr>
              <a:t>Paleo</a:t>
            </a:r>
            <a:r>
              <a:rPr lang="en-US" sz="1100" dirty="0">
                <a:latin typeface="Arial" pitchFamily="34" charset="0"/>
                <a:cs typeface="Arial" pitchFamily="34" charset="0"/>
              </a:rPr>
              <a:t> Diet for Athletes, Rodale Press; The Dietary Cure for Acne) summarizing his research findings.</a:t>
            </a:r>
          </a:p>
        </p:txBody>
      </p:sp>
      <p:sp>
        <p:nvSpPr>
          <p:cNvPr id="10" name="Rectangle 9"/>
          <p:cNvSpPr/>
          <p:nvPr/>
        </p:nvSpPr>
        <p:spPr>
          <a:xfrm>
            <a:off x="3886200" y="3960379"/>
            <a:ext cx="5029200" cy="2292935"/>
          </a:xfrm>
          <a:prstGeom prst="rect">
            <a:avLst/>
          </a:prstGeom>
        </p:spPr>
        <p:txBody>
          <a:bodyPr wrap="square">
            <a:spAutoFit/>
          </a:bodyPr>
          <a:lstStyle/>
          <a:p>
            <a:r>
              <a:rPr lang="en-US" sz="1100" b="1" dirty="0" smtClean="0">
                <a:latin typeface="Arial" pitchFamily="34" charset="0"/>
                <a:cs typeface="Arial" pitchFamily="34" charset="0"/>
              </a:rPr>
              <a:t>Dr. S. Boyd Eaton: </a:t>
            </a:r>
            <a:r>
              <a:rPr lang="en-US" sz="1100" dirty="0">
                <a:latin typeface="Arial" pitchFamily="34" charset="0"/>
                <a:cs typeface="Arial" pitchFamily="34" charset="0"/>
              </a:rPr>
              <a:t>In 1985</a:t>
            </a:r>
            <a:r>
              <a:rPr lang="en-US" sz="1100" dirty="0" smtClean="0">
                <a:latin typeface="Arial" pitchFamily="34" charset="0"/>
                <a:cs typeface="Arial" pitchFamily="34" charset="0"/>
              </a:rPr>
              <a:t>, he and Melvin </a:t>
            </a:r>
            <a:r>
              <a:rPr lang="en-US" sz="1100" dirty="0" err="1" smtClean="0">
                <a:latin typeface="Arial" pitchFamily="34" charset="0"/>
                <a:cs typeface="Arial" pitchFamily="34" charset="0"/>
              </a:rPr>
              <a:t>Konner</a:t>
            </a:r>
            <a:r>
              <a:rPr lang="en-US" sz="1100" dirty="0" smtClean="0">
                <a:latin typeface="Arial" pitchFamily="34" charset="0"/>
                <a:cs typeface="Arial" pitchFamily="34" charset="0"/>
              </a:rPr>
              <a:t>, </a:t>
            </a:r>
            <a:r>
              <a:rPr lang="en-US" sz="1100" dirty="0">
                <a:latin typeface="Arial" pitchFamily="34" charset="0"/>
                <a:cs typeface="Arial" pitchFamily="34" charset="0"/>
              </a:rPr>
              <a:t>both of </a:t>
            </a:r>
            <a:r>
              <a:rPr lang="en-US" sz="1100" dirty="0" smtClean="0">
                <a:latin typeface="Arial" pitchFamily="34" charset="0"/>
                <a:cs typeface="Arial" pitchFamily="34" charset="0"/>
              </a:rPr>
              <a:t>Emory University,, </a:t>
            </a:r>
            <a:r>
              <a:rPr lang="en-US" sz="1100" dirty="0">
                <a:latin typeface="Arial" pitchFamily="34" charset="0"/>
                <a:cs typeface="Arial" pitchFamily="34" charset="0"/>
              </a:rPr>
              <a:t>published a key paper on </a:t>
            </a:r>
            <a:r>
              <a:rPr lang="en-US" sz="1100" dirty="0" err="1">
                <a:latin typeface="Arial" pitchFamily="34" charset="0"/>
                <a:cs typeface="Arial" pitchFamily="34" charset="0"/>
              </a:rPr>
              <a:t>Paleolithic</a:t>
            </a:r>
            <a:r>
              <a:rPr lang="en-US" sz="1100" dirty="0">
                <a:latin typeface="Arial" pitchFamily="34" charset="0"/>
                <a:cs typeface="Arial" pitchFamily="34" charset="0"/>
              </a:rPr>
              <a:t> nutrition in the </a:t>
            </a:r>
            <a:r>
              <a:rPr lang="en-US" sz="1100" i="1" dirty="0" smtClean="0">
                <a:latin typeface="Arial" pitchFamily="34" charset="0"/>
                <a:cs typeface="Arial" pitchFamily="34" charset="0"/>
              </a:rPr>
              <a:t>New England Journal of Medicine</a:t>
            </a:r>
            <a:r>
              <a:rPr lang="en-US" sz="1100" dirty="0" smtClean="0">
                <a:latin typeface="Arial" pitchFamily="34" charset="0"/>
                <a:cs typeface="Arial" pitchFamily="34" charset="0"/>
              </a:rPr>
              <a:t>, </a:t>
            </a:r>
            <a:r>
              <a:rPr lang="en-US" sz="1100" baseline="30000" dirty="0" smtClean="0">
                <a:latin typeface="Arial" pitchFamily="34" charset="0"/>
                <a:cs typeface="Arial" pitchFamily="34" charset="0"/>
                <a:hlinkClick r:id="" action="ppaction://hlinkfile"/>
              </a:rPr>
              <a:t>[</a:t>
            </a:r>
            <a:r>
              <a:rPr lang="en-US" sz="1100" dirty="0" smtClean="0">
                <a:latin typeface="Arial" pitchFamily="34" charset="0"/>
                <a:cs typeface="Arial" pitchFamily="34" charset="0"/>
              </a:rPr>
              <a:t>which </a:t>
            </a:r>
            <a:r>
              <a:rPr lang="en-US" sz="1100" dirty="0">
                <a:latin typeface="Arial" pitchFamily="34" charset="0"/>
                <a:cs typeface="Arial" pitchFamily="34" charset="0"/>
              </a:rPr>
              <a:t>caused the concept to gain mainstream medical attention</a:t>
            </a:r>
            <a:r>
              <a:rPr lang="en-US" sz="1100" dirty="0" smtClean="0">
                <a:latin typeface="Arial" pitchFamily="34" charset="0"/>
                <a:cs typeface="Arial" pitchFamily="34" charset="0"/>
              </a:rPr>
              <a:t>.</a:t>
            </a:r>
            <a:r>
              <a:rPr lang="en-US" sz="1100" baseline="30000" dirty="0" smtClean="0">
                <a:latin typeface="Arial" pitchFamily="34" charset="0"/>
                <a:cs typeface="Arial" pitchFamily="34" charset="0"/>
              </a:rPr>
              <a:t>[</a:t>
            </a:r>
            <a:r>
              <a:rPr lang="en-US" sz="1100" dirty="0" smtClean="0">
                <a:latin typeface="Arial" pitchFamily="34" charset="0"/>
                <a:cs typeface="Arial" pitchFamily="34" charset="0"/>
              </a:rPr>
              <a:t>Three </a:t>
            </a:r>
            <a:r>
              <a:rPr lang="en-US" sz="1100" dirty="0">
                <a:latin typeface="Arial" pitchFamily="34" charset="0"/>
                <a:cs typeface="Arial" pitchFamily="34" charset="0"/>
              </a:rPr>
              <a:t>years later, S. Boyd Eaton, </a:t>
            </a:r>
            <a:r>
              <a:rPr lang="en-US" sz="1100" dirty="0" smtClean="0">
                <a:latin typeface="Arial" pitchFamily="34" charset="0"/>
                <a:cs typeface="Arial" pitchFamily="34" charset="0"/>
              </a:rPr>
              <a:t>Marjorie </a:t>
            </a:r>
            <a:r>
              <a:rPr lang="en-US" sz="1100" dirty="0" err="1" smtClean="0">
                <a:latin typeface="Arial" pitchFamily="34" charset="0"/>
                <a:cs typeface="Arial" pitchFamily="34" charset="0"/>
              </a:rPr>
              <a:t>Shostak</a:t>
            </a:r>
            <a:r>
              <a:rPr lang="en-US" sz="1100" dirty="0" smtClean="0">
                <a:latin typeface="Arial" pitchFamily="34" charset="0"/>
                <a:cs typeface="Arial" pitchFamily="34" charset="0"/>
              </a:rPr>
              <a:t> </a:t>
            </a:r>
            <a:r>
              <a:rPr lang="en-US" sz="1100" dirty="0">
                <a:latin typeface="Arial" pitchFamily="34" charset="0"/>
                <a:cs typeface="Arial" pitchFamily="34" charset="0"/>
              </a:rPr>
              <a:t>and Melvin </a:t>
            </a:r>
            <a:r>
              <a:rPr lang="en-US" sz="1100" dirty="0" err="1">
                <a:latin typeface="Arial" pitchFamily="34" charset="0"/>
                <a:cs typeface="Arial" pitchFamily="34" charset="0"/>
              </a:rPr>
              <a:t>Konner</a:t>
            </a:r>
            <a:r>
              <a:rPr lang="en-US" sz="1100" dirty="0">
                <a:latin typeface="Arial" pitchFamily="34" charset="0"/>
                <a:cs typeface="Arial" pitchFamily="34" charset="0"/>
              </a:rPr>
              <a:t> published a book about this nutritional approach</a:t>
            </a:r>
            <a:r>
              <a:rPr lang="en-US" sz="1100" dirty="0" smtClean="0">
                <a:latin typeface="Arial" pitchFamily="34" charset="0"/>
                <a:cs typeface="Arial" pitchFamily="34" charset="0"/>
              </a:rPr>
              <a:t>, </a:t>
            </a:r>
            <a:r>
              <a:rPr lang="en-US" sz="1100" dirty="0">
                <a:latin typeface="Arial" pitchFamily="34" charset="0"/>
                <a:cs typeface="Arial" pitchFamily="34" charset="0"/>
              </a:rPr>
              <a:t>which was based on achieving the same proportions of nutrients (fat, protein, and carbohydrates, as well as vitamins and minerals) as were </a:t>
            </a:r>
            <a:r>
              <a:rPr lang="en-US" sz="1100" dirty="0" smtClean="0">
                <a:latin typeface="Arial" pitchFamily="34" charset="0"/>
                <a:cs typeface="Arial" pitchFamily="34" charset="0"/>
              </a:rPr>
              <a:t>present </a:t>
            </a:r>
            <a:r>
              <a:rPr lang="en-US" sz="1100" dirty="0">
                <a:latin typeface="Arial" pitchFamily="34" charset="0"/>
                <a:cs typeface="Arial" pitchFamily="34" charset="0"/>
              </a:rPr>
              <a:t>in the diets of late </a:t>
            </a:r>
            <a:r>
              <a:rPr lang="en-US" sz="1100" dirty="0" err="1">
                <a:latin typeface="Arial" pitchFamily="34" charset="0"/>
                <a:cs typeface="Arial" pitchFamily="34" charset="0"/>
              </a:rPr>
              <a:t>Paleolithic</a:t>
            </a:r>
            <a:r>
              <a:rPr lang="en-US" sz="1100" dirty="0">
                <a:latin typeface="Arial" pitchFamily="34" charset="0"/>
                <a:cs typeface="Arial" pitchFamily="34" charset="0"/>
              </a:rPr>
              <a:t> people, not on excluding foods that were not available before the development of agriculture. As such, this nutritional approach included skimmed milk, whole-grain bread, brown rice, and potatoes prepared without fat, on the premise that such foods supported a diet with the same macronutrient composition as the Paleolithic diet</a:t>
            </a:r>
            <a:r>
              <a:rPr lang="en-US" sz="1100" dirty="0" smtClean="0">
                <a:latin typeface="Arial" pitchFamily="34" charset="0"/>
                <a:cs typeface="Arial" pitchFamily="34" charset="0"/>
              </a:rPr>
              <a:t>.</a:t>
            </a:r>
            <a:r>
              <a:rPr lang="en-US" sz="1100" baseline="30000" dirty="0" smtClean="0">
                <a:latin typeface="Arial" pitchFamily="34" charset="0"/>
                <a:cs typeface="Arial" pitchFamily="34" charset="0"/>
                <a:hlinkClick r:id="" action="ppaction://hlinkfile"/>
              </a:rPr>
              <a:t>]</a:t>
            </a:r>
            <a:r>
              <a:rPr lang="en-US" sz="1100" dirty="0" smtClean="0">
                <a:latin typeface="Arial" pitchFamily="34" charset="0"/>
                <a:cs typeface="Arial" pitchFamily="34" charset="0"/>
              </a:rPr>
              <a:t> </a:t>
            </a:r>
            <a:r>
              <a:rPr lang="en-US" sz="1100" dirty="0">
                <a:latin typeface="Arial" pitchFamily="34" charset="0"/>
                <a:cs typeface="Arial" pitchFamily="34" charset="0"/>
              </a:rPr>
              <a:t>In 1989, these authors published a second book on Paleolithic nutrition</a:t>
            </a:r>
            <a:r>
              <a:rPr lang="en-US" sz="1100" dirty="0" smtClean="0">
                <a:latin typeface="Arial" pitchFamily="34" charset="0"/>
                <a:cs typeface="Arial" pitchFamily="34" charset="0"/>
              </a:rPr>
              <a:t>.</a:t>
            </a:r>
            <a:endParaRPr lang="en-US" sz="1100" dirty="0">
              <a:effectLst/>
              <a:latin typeface="Arial" pitchFamily="34" charset="0"/>
              <a:cs typeface="Arial" pitchFamily="34" charset="0"/>
            </a:endParaRPr>
          </a:p>
        </p:txBody>
      </p:sp>
      <p:sp>
        <p:nvSpPr>
          <p:cNvPr id="11" name="Rectangle 10"/>
          <p:cNvSpPr/>
          <p:nvPr/>
        </p:nvSpPr>
        <p:spPr>
          <a:xfrm>
            <a:off x="381000" y="4343400"/>
            <a:ext cx="2919389" cy="246221"/>
          </a:xfrm>
          <a:prstGeom prst="rect">
            <a:avLst/>
          </a:prstGeom>
        </p:spPr>
        <p:txBody>
          <a:bodyPr wrap="none">
            <a:spAutoFit/>
          </a:bodyPr>
          <a:lstStyle/>
          <a:p>
            <a:r>
              <a:rPr lang="en-US" sz="1000" b="1" dirty="0"/>
              <a:t>Robb Wolf, </a:t>
            </a:r>
            <a:r>
              <a:rPr lang="en-US" sz="1000" b="1" dirty="0" smtClean="0"/>
              <a:t>     Dr</a:t>
            </a:r>
            <a:r>
              <a:rPr lang="en-US" sz="1000" b="1" dirty="0"/>
              <a:t>. Loren </a:t>
            </a:r>
            <a:r>
              <a:rPr lang="en-US" sz="1000" b="1" dirty="0" err="1"/>
              <a:t>Cordain</a:t>
            </a:r>
            <a:r>
              <a:rPr lang="en-US" sz="1000" b="1" dirty="0"/>
              <a:t>, </a:t>
            </a:r>
            <a:r>
              <a:rPr lang="en-US" sz="1000" b="1" dirty="0" smtClean="0"/>
              <a:t>     Dr</a:t>
            </a:r>
            <a:r>
              <a:rPr lang="en-US" sz="1000" b="1" dirty="0"/>
              <a:t>. Boyd Eaton </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2700" y="4787900"/>
            <a:ext cx="1333500" cy="1930400"/>
          </a:xfrm>
          <a:prstGeom prst="rect">
            <a:avLst/>
          </a:prstGeom>
        </p:spPr>
      </p:pic>
      <p:sp>
        <p:nvSpPr>
          <p:cNvPr id="13" name="TextBox 12"/>
          <p:cNvSpPr txBox="1"/>
          <p:nvPr/>
        </p:nvSpPr>
        <p:spPr>
          <a:xfrm>
            <a:off x="3886200" y="6206912"/>
            <a:ext cx="5867400" cy="692497"/>
          </a:xfrm>
          <a:prstGeom prst="rect">
            <a:avLst/>
          </a:prstGeom>
          <a:noFill/>
        </p:spPr>
        <p:txBody>
          <a:bodyPr wrap="square" rtlCol="0">
            <a:spAutoFit/>
          </a:bodyPr>
          <a:lstStyle/>
          <a:p>
            <a:r>
              <a:rPr lang="en-US" b="1" i="1" dirty="0"/>
              <a:t>. </a:t>
            </a:r>
            <a:r>
              <a:rPr lang="en-US" sz="1050" b="1" i="1" dirty="0"/>
              <a:t>In Search of the Perfect </a:t>
            </a:r>
            <a:r>
              <a:rPr lang="en-US" sz="1050" b="1" i="1" dirty="0" smtClean="0"/>
              <a:t>Human Diet (C.J. Hunt)</a:t>
            </a:r>
          </a:p>
          <a:p>
            <a:r>
              <a:rPr lang="en-US" sz="1050" b="1" i="1" dirty="0"/>
              <a:t> </a:t>
            </a:r>
            <a:r>
              <a:rPr lang="en-US" sz="1050" b="1" i="1" dirty="0" smtClean="0"/>
              <a:t>  Order </a:t>
            </a:r>
            <a:r>
              <a:rPr lang="en-US" sz="1050" b="1" i="1" dirty="0"/>
              <a:t>video at: </a:t>
            </a:r>
            <a:r>
              <a:rPr lang="en-US" sz="1050" b="1" i="1" u="sng" dirty="0" err="1"/>
              <a:t>Diet</a:t>
            </a:r>
            <a:r>
              <a:rPr lang="en-US" sz="1050" b="1" u="sng" dirty="0" err="1"/>
              <a:t>:http</a:t>
            </a:r>
            <a:r>
              <a:rPr lang="en-US" sz="1050" b="1" u="sng" dirty="0"/>
              <a:t>://perfecthumandiet.us/</a:t>
            </a:r>
            <a:endParaRPr lang="en-US" sz="1050" b="1" dirty="0"/>
          </a:p>
          <a:p>
            <a:r>
              <a:rPr lang="en-US" sz="1050" dirty="0"/>
              <a:t> </a:t>
            </a:r>
          </a:p>
        </p:txBody>
      </p:sp>
      <p:sp>
        <p:nvSpPr>
          <p:cNvPr id="3" name="Rectangle 2"/>
          <p:cNvSpPr/>
          <p:nvPr/>
        </p:nvSpPr>
        <p:spPr>
          <a:xfrm>
            <a:off x="36095" y="6642556"/>
            <a:ext cx="4572000" cy="215444"/>
          </a:xfrm>
          <a:prstGeom prst="rect">
            <a:avLst/>
          </a:prstGeom>
        </p:spPr>
        <p:txBody>
          <a:bodyPr>
            <a:spAutoFit/>
          </a:bodyPr>
          <a:lstStyle/>
          <a:p>
            <a:r>
              <a:rPr lang="en-US" sz="800" dirty="0"/>
              <a:t>Order book at: </a:t>
            </a:r>
            <a:r>
              <a:rPr lang="en-US" sz="800" u="sng" dirty="0">
                <a:hlinkClick r:id="rId7"/>
              </a:rPr>
              <a:t>http://robbwolf.com/about/press/</a:t>
            </a:r>
            <a:endParaRPr lang="en-US" sz="800" dirty="0"/>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739" y="228600"/>
            <a:ext cx="2854650" cy="609600"/>
          </a:xfrm>
          <a:prstGeom prst="rect">
            <a:avLst/>
          </a:prstGeom>
        </p:spPr>
      </p:pic>
    </p:spTree>
    <p:extLst>
      <p:ext uri="{BB962C8B-B14F-4D97-AF65-F5344CB8AC3E}">
        <p14:creationId xmlns:p14="http://schemas.microsoft.com/office/powerpoint/2010/main" val="2750809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1100"/>
            <a:ext cx="8229600" cy="1143000"/>
          </a:xfrm>
        </p:spPr>
        <p:txBody>
          <a:bodyPr>
            <a:normAutofit/>
          </a:bodyPr>
          <a:lstStyle/>
          <a:p>
            <a:r>
              <a:rPr lang="en-US" dirty="0" smtClean="0"/>
              <a:t>S. Boyd Eaton, M.D. </a:t>
            </a:r>
            <a:r>
              <a:rPr lang="en-US" dirty="0" err="1" smtClean="0"/>
              <a:t>et,al</a:t>
            </a:r>
            <a:r>
              <a:rPr lang="en-US" dirty="0" smtClean="0"/>
              <a:t> (1988)</a:t>
            </a:r>
            <a:br>
              <a:rPr lang="en-US" dirty="0" smtClean="0"/>
            </a:br>
            <a:r>
              <a:rPr lang="en-US" sz="1600" dirty="0" smtClean="0"/>
              <a:t>Stone Agers in the Fast Lane: Chronic degenerative Diseases in Evolutionary Perspective. </a:t>
            </a:r>
            <a:endParaRPr lang="en-US" sz="1600" dirty="0"/>
          </a:p>
        </p:txBody>
      </p:sp>
      <p:sp>
        <p:nvSpPr>
          <p:cNvPr id="4" name="Rectangle 3"/>
          <p:cNvSpPr/>
          <p:nvPr/>
        </p:nvSpPr>
        <p:spPr>
          <a:xfrm>
            <a:off x="457200" y="2348345"/>
            <a:ext cx="7924800" cy="5334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 name="Rectangle 4"/>
          <p:cNvSpPr/>
          <p:nvPr/>
        </p:nvSpPr>
        <p:spPr>
          <a:xfrm>
            <a:off x="457200" y="2881745"/>
            <a:ext cx="5029200" cy="2286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95800" y="4461163"/>
            <a:ext cx="3962400" cy="332509"/>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4876800"/>
            <a:ext cx="8077200" cy="457201"/>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5638800"/>
            <a:ext cx="2667000" cy="1524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2309018"/>
            <a:ext cx="8229600" cy="4525963"/>
          </a:xfrm>
          <a:noFill/>
          <a:ln>
            <a:noFill/>
          </a:ln>
          <a:effectLst>
            <a:outerShdw blurRad="50800" dist="50800" dir="5400000" algn="ctr" rotWithShape="0">
              <a:schemeClr val="bg1"/>
            </a:outerShdw>
          </a:effectLst>
          <a:scene3d>
            <a:camera prst="orthographicFront"/>
            <a:lightRig rig="threePt" dir="t"/>
          </a:scene3d>
          <a:sp3d extrusionH="76200">
            <a:extrusionClr>
              <a:schemeClr val="bg1"/>
            </a:extrusionClr>
          </a:sp3d>
        </p:spPr>
        <p:txBody>
          <a:bodyPr>
            <a:normAutofit fontScale="70000" lnSpcReduction="20000"/>
          </a:bodyPr>
          <a:lstStyle/>
          <a:p>
            <a:pPr marL="0" indent="0">
              <a:buNone/>
            </a:pPr>
            <a:r>
              <a:rPr lang="en-US" sz="3100" dirty="0"/>
              <a:t>From a genetic standpoint, humans living today are Stone Age hunter-gatherers displaced through time to a world that differs from that for which our genetic constitution was selected.</a:t>
            </a:r>
            <a:r>
              <a:rPr lang="en-US" dirty="0" smtClean="0"/>
              <a:t>  Unlike evolutionary mal-adaptation, our current discordance has little effect on reproductive success; rather it acts as a </a:t>
            </a:r>
            <a:r>
              <a:rPr lang="en-US" sz="3100" dirty="0"/>
              <a:t>potent</a:t>
            </a:r>
            <a:r>
              <a:rPr lang="en-US" dirty="0" smtClean="0"/>
              <a:t> promoter of chronic illnesses; atherosclerosis, essential hypertension, and cancers, diabetes mellitus, and obesity among others.  These diseases are the results of a myriad of bicultural influences lifestyle factors-that include nutrition, exercise, and exposure to noxious substances.  Although our genes have hardly changed, our culture has been transformed almost beyond recognition during the past </a:t>
            </a:r>
            <a:r>
              <a:rPr lang="en-US" b="1" dirty="0" smtClean="0"/>
              <a:t>10,000</a:t>
            </a:r>
            <a:r>
              <a:rPr lang="en-US" dirty="0" smtClean="0"/>
              <a:t> years, especially since the Industrial Revolution.  There is increasing evidence that the resulting mismatch fosters “diseases of civilization” that together cause 75 percent of all deaths in Western nations, but that are rare among persons whose </a:t>
            </a:r>
            <a:r>
              <a:rPr lang="en-US" dirty="0" err="1" smtClean="0"/>
              <a:t>lifeways</a:t>
            </a:r>
            <a:r>
              <a:rPr lang="en-US" dirty="0" smtClean="0"/>
              <a:t> reflect those of our </a:t>
            </a:r>
            <a:r>
              <a:rPr lang="en-US" dirty="0" err="1" smtClean="0"/>
              <a:t>preagricultural</a:t>
            </a:r>
            <a:r>
              <a:rPr lang="en-US" dirty="0" smtClean="0"/>
              <a:t> ancestors.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28600"/>
            <a:ext cx="4724400" cy="1143000"/>
          </a:xfrm>
          <a:prstGeom prst="rect">
            <a:avLst/>
          </a:prstGeom>
        </p:spPr>
      </p:pic>
    </p:spTree>
    <p:extLst>
      <p:ext uri="{BB962C8B-B14F-4D97-AF65-F5344CB8AC3E}">
        <p14:creationId xmlns:p14="http://schemas.microsoft.com/office/powerpoint/2010/main" val="269244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3400" y="2362200"/>
            <a:ext cx="7391400" cy="3810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533400" y="2781300"/>
            <a:ext cx="2438400" cy="3429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3380" y="3581400"/>
            <a:ext cx="7620000" cy="3048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62400" y="2133600"/>
            <a:ext cx="3810000" cy="2286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3400" y="3886200"/>
            <a:ext cx="1752600" cy="4572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914400"/>
            <a:ext cx="8229600" cy="4648201"/>
          </a:xfrm>
          <a:ln>
            <a:solidFill>
              <a:schemeClr val="bg1"/>
            </a:solidFill>
          </a:ln>
        </p:spPr>
        <p:txBody>
          <a:bodyPr>
            <a:normAutofit fontScale="85000" lnSpcReduction="10000"/>
          </a:bodyPr>
          <a:lstStyle/>
          <a:p>
            <a:pPr marL="0" indent="0">
              <a:buNone/>
            </a:pPr>
            <a:r>
              <a:rPr lang="en-US" dirty="0" smtClean="0"/>
              <a:t>Despite the achievements of science and technology, we remain collectively fearful of diseases that available evidence suggests were uncommon, rare, or unknown in the Late </a:t>
            </a:r>
            <a:r>
              <a:rPr lang="en-US" dirty="0" err="1" smtClean="0"/>
              <a:t>Paleolithic</a:t>
            </a:r>
            <a:r>
              <a:rPr lang="en-US" dirty="0" smtClean="0"/>
              <a:t> era.  In order to regain relative freedom from these illnesses, we need to take a step backward in time.  For each disorder, we may anticipate increasingly sophisticated and effective treatments, but the crucial corrective measure will almost certainly be </a:t>
            </a:r>
            <a:r>
              <a:rPr lang="en-US" b="1" dirty="0" smtClean="0"/>
              <a:t>prevention</a:t>
            </a:r>
            <a:r>
              <a:rPr lang="en-US" dirty="0" smtClean="0"/>
              <a:t>.  This will entail reintroduction of essential elements from the lifestyle of our </a:t>
            </a:r>
            <a:r>
              <a:rPr lang="en-US" dirty="0" err="1" smtClean="0"/>
              <a:t>Paleolithic</a:t>
            </a:r>
            <a:r>
              <a:rPr lang="en-US" dirty="0" smtClean="0"/>
              <a:t> ancestors.  					           </a:t>
            </a:r>
            <a:r>
              <a:rPr lang="en-US" sz="2000" dirty="0" smtClean="0"/>
              <a:t>S. Boyd Eaton, et al. (1988)</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5181600"/>
            <a:ext cx="2399051" cy="15964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152400"/>
            <a:ext cx="2803161" cy="904724"/>
          </a:xfrm>
          <a:prstGeom prst="rect">
            <a:avLst/>
          </a:prstGeom>
        </p:spPr>
      </p:pic>
      <p:sp>
        <p:nvSpPr>
          <p:cNvPr id="2" name="TextBox 1"/>
          <p:cNvSpPr txBox="1"/>
          <p:nvPr/>
        </p:nvSpPr>
        <p:spPr>
          <a:xfrm>
            <a:off x="533400" y="5029200"/>
            <a:ext cx="4132118" cy="1107996"/>
          </a:xfrm>
          <a:prstGeom prst="rect">
            <a:avLst/>
          </a:prstGeom>
          <a:noFill/>
        </p:spPr>
        <p:txBody>
          <a:bodyPr wrap="square" rtlCol="0">
            <a:spAutoFit/>
          </a:bodyPr>
          <a:lstStyle/>
          <a:p>
            <a:r>
              <a:rPr lang="en-US" sz="2400" dirty="0" err="1" smtClean="0"/>
              <a:t>Paleo</a:t>
            </a:r>
            <a:r>
              <a:rPr lang="en-US" sz="2400" dirty="0" smtClean="0"/>
              <a:t> is so big!</a:t>
            </a:r>
          </a:p>
          <a:p>
            <a:r>
              <a:rPr lang="en-US" sz="2400" dirty="0" smtClean="0"/>
              <a:t>It is perfect for police and fire.</a:t>
            </a:r>
          </a:p>
          <a:p>
            <a:r>
              <a:rPr lang="en-US" dirty="0" smtClean="0"/>
              <a:t>(exercise and sleep)</a:t>
            </a:r>
            <a:endParaRPr lang="en-US" dirty="0"/>
          </a:p>
        </p:txBody>
      </p:sp>
    </p:spTree>
    <p:extLst>
      <p:ext uri="{BB962C8B-B14F-4D97-AF65-F5344CB8AC3E}">
        <p14:creationId xmlns:p14="http://schemas.microsoft.com/office/powerpoint/2010/main" val="9828080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107" y="1828800"/>
            <a:ext cx="8915400" cy="4525963"/>
          </a:xfrm>
        </p:spPr>
        <p:txBody>
          <a:bodyPr>
            <a:normAutofit fontScale="85000" lnSpcReduction="10000"/>
          </a:bodyPr>
          <a:lstStyle/>
          <a:p>
            <a:pPr marL="0" indent="0">
              <a:buNone/>
            </a:pPr>
            <a:r>
              <a:rPr lang="en-US" sz="4200" dirty="0" smtClean="0">
                <a:latin typeface="Arial" pitchFamily="34" charset="0"/>
                <a:cs typeface="Arial" pitchFamily="34" charset="0"/>
              </a:rPr>
              <a:t>WITH NO HESITATION AT ALL, WE JUMP ONTO THE SHOULDERS OF GIANTS.</a:t>
            </a:r>
          </a:p>
          <a:p>
            <a:pPr marL="0" indent="0">
              <a:buNone/>
            </a:pPr>
            <a:endParaRPr lang="en-US" sz="1100" dirty="0" smtClean="0"/>
          </a:p>
          <a:p>
            <a:pPr marL="0" indent="0">
              <a:buNone/>
            </a:pPr>
            <a:r>
              <a:rPr lang="en-US" sz="4800" dirty="0" smtClean="0"/>
              <a:t>We borrow from the best, and we bring them to Reno to capture them on video.</a:t>
            </a:r>
          </a:p>
          <a:p>
            <a:pPr marL="0" indent="0">
              <a:buNone/>
            </a:pPr>
            <a:endParaRPr lang="en-US" sz="1000" dirty="0" smtClean="0"/>
          </a:p>
          <a:p>
            <a:pPr marL="0" indent="0">
              <a:buNone/>
            </a:pPr>
            <a:r>
              <a:rPr lang="en-US" sz="4700" dirty="0" smtClean="0">
                <a:latin typeface="Arial" pitchFamily="34" charset="0"/>
                <a:cs typeface="Arial" pitchFamily="34" charset="0"/>
              </a:rPr>
              <a:t>Please let me introduce you to our experts. They are extraordinarily generous people:  </a:t>
            </a:r>
          </a:p>
          <a:p>
            <a:pPr marL="0" indent="0">
              <a:buNone/>
            </a:pPr>
            <a:endParaRPr lang="en-US" sz="4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228600"/>
            <a:ext cx="5194093" cy="1676400"/>
          </a:xfrm>
          <a:prstGeom prst="rect">
            <a:avLst/>
          </a:prstGeom>
        </p:spPr>
      </p:pic>
    </p:spTree>
    <p:extLst>
      <p:ext uri="{BB962C8B-B14F-4D97-AF65-F5344CB8AC3E}">
        <p14:creationId xmlns:p14="http://schemas.microsoft.com/office/powerpoint/2010/main" val="3193114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80" y="831273"/>
            <a:ext cx="7620000" cy="1143000"/>
          </a:xfrm>
        </p:spPr>
        <p:txBody>
          <a:bodyPr>
            <a:normAutofit/>
          </a:bodyPr>
          <a:lstStyle/>
          <a:p>
            <a:r>
              <a:rPr lang="en-US" dirty="0" smtClean="0"/>
              <a:t>OUR OUT OF STATE EXPERTS!</a:t>
            </a:r>
            <a:endParaRPr lang="en-US" dirty="0"/>
          </a:p>
        </p:txBody>
      </p:sp>
      <p:sp>
        <p:nvSpPr>
          <p:cNvPr id="3" name="Content Placeholder 2"/>
          <p:cNvSpPr>
            <a:spLocks noGrp="1"/>
          </p:cNvSpPr>
          <p:nvPr>
            <p:ph idx="1"/>
          </p:nvPr>
        </p:nvSpPr>
        <p:spPr>
          <a:xfrm>
            <a:off x="315191" y="1955399"/>
            <a:ext cx="7620000" cy="4800600"/>
          </a:xfrm>
        </p:spPr>
        <p:txBody>
          <a:bodyPr>
            <a:normAutofit fontScale="92500" lnSpcReduction="20000"/>
          </a:bodyPr>
          <a:lstStyle/>
          <a:p>
            <a:pPr marL="457200" indent="-342900">
              <a:buClr>
                <a:srgbClr val="39442C"/>
              </a:buClr>
              <a:buFont typeface="Wingdings" pitchFamily="2" charset="2"/>
              <a:buChar char="q"/>
            </a:pPr>
            <a:r>
              <a:rPr lang="en-US" sz="1900" dirty="0" smtClean="0"/>
              <a:t>Dr</a:t>
            </a:r>
            <a:r>
              <a:rPr lang="en-US" sz="1900" dirty="0"/>
              <a:t>. Finley Brown – Chicago, IL</a:t>
            </a:r>
          </a:p>
          <a:p>
            <a:pPr marL="457200" indent="-342900">
              <a:buClr>
                <a:srgbClr val="39442C"/>
              </a:buClr>
              <a:buFont typeface="Wingdings" pitchFamily="2" charset="2"/>
              <a:buChar char="q"/>
            </a:pPr>
            <a:r>
              <a:rPr lang="en-US" sz="1900" dirty="0"/>
              <a:t>Dr. Gerald Reaven – Stanford, </a:t>
            </a:r>
            <a:r>
              <a:rPr lang="en-US" sz="1900" dirty="0" smtClean="0"/>
              <a:t>CA*</a:t>
            </a:r>
            <a:endParaRPr lang="en-US" sz="1900" dirty="0"/>
          </a:p>
          <a:p>
            <a:pPr marL="457200" indent="-342900">
              <a:buClr>
                <a:srgbClr val="39442C"/>
              </a:buClr>
              <a:buFont typeface="Wingdings" pitchFamily="2" charset="2"/>
              <a:buChar char="q"/>
            </a:pPr>
            <a:r>
              <a:rPr lang="en-US" sz="1900" dirty="0"/>
              <a:t>Dr. William Cromwell – North </a:t>
            </a:r>
            <a:r>
              <a:rPr lang="en-US" sz="1900" dirty="0" smtClean="0"/>
              <a:t>Carolina*</a:t>
            </a:r>
            <a:endParaRPr lang="en-US" sz="1900" dirty="0"/>
          </a:p>
          <a:p>
            <a:pPr marL="457200" indent="-342900">
              <a:buClr>
                <a:srgbClr val="39442C"/>
              </a:buClr>
              <a:buFont typeface="Wingdings" pitchFamily="2" charset="2"/>
              <a:buChar char="q"/>
            </a:pPr>
            <a:r>
              <a:rPr lang="en-US" sz="1900" dirty="0"/>
              <a:t>Dr. Thomas Dayspring – New </a:t>
            </a:r>
            <a:r>
              <a:rPr lang="en-US" sz="1900" dirty="0" smtClean="0"/>
              <a:t>Jersey*</a:t>
            </a:r>
            <a:endParaRPr lang="en-US" sz="1900" dirty="0"/>
          </a:p>
          <a:p>
            <a:pPr marL="457200" indent="-342900">
              <a:buClr>
                <a:srgbClr val="39442C"/>
              </a:buClr>
              <a:buFont typeface="Wingdings" pitchFamily="2" charset="2"/>
              <a:buChar char="q"/>
            </a:pPr>
            <a:r>
              <a:rPr lang="en-US" sz="1900" dirty="0"/>
              <a:t>Gary </a:t>
            </a:r>
            <a:r>
              <a:rPr lang="en-US" sz="1900" dirty="0" err="1"/>
              <a:t>Taubes</a:t>
            </a:r>
            <a:r>
              <a:rPr lang="en-US" sz="1900" dirty="0"/>
              <a:t> – Oakland, </a:t>
            </a:r>
            <a:r>
              <a:rPr lang="en-US" sz="1900" dirty="0" smtClean="0"/>
              <a:t>CA*</a:t>
            </a:r>
            <a:endParaRPr lang="en-US" sz="1900" dirty="0"/>
          </a:p>
          <a:p>
            <a:pPr marL="457200" indent="-342900">
              <a:buClr>
                <a:srgbClr val="39442C"/>
              </a:buClr>
              <a:buFont typeface="Wingdings" pitchFamily="2" charset="2"/>
              <a:buChar char="q"/>
            </a:pPr>
            <a:r>
              <a:rPr lang="en-US" sz="1900" dirty="0"/>
              <a:t>Dr. Tara </a:t>
            </a:r>
            <a:r>
              <a:rPr lang="en-US" sz="1900" dirty="0" err="1"/>
              <a:t>Dall</a:t>
            </a:r>
            <a:r>
              <a:rPr lang="en-US" sz="1900" dirty="0"/>
              <a:t> – </a:t>
            </a:r>
            <a:r>
              <a:rPr lang="en-US" sz="1900" dirty="0" smtClean="0"/>
              <a:t>Wisconsin*</a:t>
            </a:r>
            <a:endParaRPr lang="en-US" sz="1900" dirty="0"/>
          </a:p>
          <a:p>
            <a:pPr marL="457200" indent="-342900">
              <a:buClr>
                <a:srgbClr val="39442C"/>
              </a:buClr>
              <a:buFont typeface="Wingdings" pitchFamily="2" charset="2"/>
              <a:buChar char="q"/>
            </a:pPr>
            <a:r>
              <a:rPr lang="en-US" sz="1900" dirty="0"/>
              <a:t>Dr. Kevin Gilmartin – Arizona/Oregon</a:t>
            </a:r>
          </a:p>
          <a:p>
            <a:pPr marL="457200" indent="-342900">
              <a:buClr>
                <a:srgbClr val="39442C"/>
              </a:buClr>
              <a:buFont typeface="Wingdings" pitchFamily="2" charset="2"/>
              <a:buChar char="q"/>
            </a:pPr>
            <a:r>
              <a:rPr lang="en-US" sz="1900" dirty="0"/>
              <a:t>Dr. Peter Attia – </a:t>
            </a:r>
            <a:r>
              <a:rPr lang="en-US" sz="1900" dirty="0" smtClean="0"/>
              <a:t>San Diego*</a:t>
            </a:r>
            <a:endParaRPr lang="en-US" sz="1900" dirty="0"/>
          </a:p>
          <a:p>
            <a:pPr marL="457200" indent="-342900">
              <a:buClr>
                <a:srgbClr val="39442C"/>
              </a:buClr>
              <a:buFont typeface="Wingdings" pitchFamily="2" charset="2"/>
              <a:buChar char="q"/>
            </a:pPr>
            <a:r>
              <a:rPr lang="en-US" sz="1900" dirty="0"/>
              <a:t>Dr. Robert </a:t>
            </a:r>
            <a:r>
              <a:rPr lang="en-US" sz="1900" dirty="0" err="1" smtClean="0"/>
              <a:t>Lustig</a:t>
            </a:r>
            <a:r>
              <a:rPr lang="en-US" sz="1900" dirty="0" smtClean="0"/>
              <a:t> </a:t>
            </a:r>
            <a:r>
              <a:rPr lang="en-US" sz="1900" dirty="0"/>
              <a:t>– </a:t>
            </a:r>
            <a:r>
              <a:rPr lang="en-US" sz="1900" dirty="0" smtClean="0"/>
              <a:t>UCSF</a:t>
            </a:r>
            <a:endParaRPr lang="en-US" sz="1900" dirty="0"/>
          </a:p>
          <a:p>
            <a:pPr marL="457200" indent="-342900">
              <a:buClr>
                <a:srgbClr val="39442C"/>
              </a:buClr>
              <a:buFont typeface="Wingdings" pitchFamily="2" charset="2"/>
              <a:buChar char="q"/>
            </a:pPr>
            <a:r>
              <a:rPr lang="en-US" sz="1900" dirty="0"/>
              <a:t>Dr. </a:t>
            </a:r>
            <a:r>
              <a:rPr lang="en-US" sz="1900" dirty="0" smtClean="0"/>
              <a:t>Andreas </a:t>
            </a:r>
            <a:r>
              <a:rPr lang="en-US" sz="1900" dirty="0" err="1"/>
              <a:t>Eenfeldt</a:t>
            </a:r>
            <a:r>
              <a:rPr lang="en-US" sz="1900" dirty="0"/>
              <a:t> – Sweden </a:t>
            </a:r>
            <a:endParaRPr lang="en-US" sz="1900" dirty="0" smtClean="0"/>
          </a:p>
          <a:p>
            <a:pPr marL="457200" indent="-342900">
              <a:buClr>
                <a:srgbClr val="39442C"/>
              </a:buClr>
              <a:buFont typeface="Wingdings" pitchFamily="2" charset="2"/>
              <a:buChar char="q"/>
            </a:pPr>
            <a:r>
              <a:rPr lang="en-US" sz="1900" dirty="0" smtClean="0"/>
              <a:t>Dr. Loran </a:t>
            </a:r>
            <a:r>
              <a:rPr lang="en-US" sz="1900" dirty="0" err="1" smtClean="0"/>
              <a:t>Cordain</a:t>
            </a:r>
            <a:r>
              <a:rPr lang="en-US" sz="1900" dirty="0" smtClean="0"/>
              <a:t> –  Colorado</a:t>
            </a:r>
          </a:p>
          <a:p>
            <a:pPr marL="457200" indent="-342900">
              <a:buClr>
                <a:srgbClr val="39442C"/>
              </a:buClr>
              <a:buFont typeface="Wingdings" pitchFamily="2" charset="2"/>
              <a:buChar char="q"/>
            </a:pPr>
            <a:r>
              <a:rPr lang="en-US" sz="1900" dirty="0" smtClean="0"/>
              <a:t>Dr. Robert Braidwood - Chicago</a:t>
            </a:r>
          </a:p>
          <a:p>
            <a:pPr marL="114300" indent="0">
              <a:buNone/>
            </a:pPr>
            <a:endParaRPr lang="en-US" sz="1900" dirty="0" smtClean="0"/>
          </a:p>
          <a:p>
            <a:pPr marL="114300" indent="0">
              <a:buNone/>
            </a:pPr>
            <a:r>
              <a:rPr lang="en-US" sz="1200" dirty="0" smtClean="0"/>
              <a:t>* Please visit </a:t>
            </a:r>
            <a:r>
              <a:rPr lang="en-US" sz="1200" dirty="0" smtClean="0">
                <a:hlinkClick r:id="rId2"/>
              </a:rPr>
              <a:t>www.specialtyhealth.com</a:t>
            </a:r>
            <a:r>
              <a:rPr lang="en-US" sz="1200" dirty="0" smtClean="0"/>
              <a:t> to view our amazing collection of  these experts’ videos such as </a:t>
            </a:r>
          </a:p>
          <a:p>
            <a:pPr marL="114300" indent="0">
              <a:buNone/>
            </a:pPr>
            <a:r>
              <a:rPr lang="en-US" sz="1200" dirty="0" smtClean="0"/>
              <a:t>  Dr. </a:t>
            </a:r>
            <a:r>
              <a:rPr lang="en-US" sz="1200" dirty="0" err="1" smtClean="0"/>
              <a:t>Attia’s</a:t>
            </a:r>
            <a:r>
              <a:rPr lang="en-US" sz="1200" dirty="0" smtClean="0"/>
              <a:t> - </a:t>
            </a:r>
            <a:r>
              <a:rPr lang="en-US" sz="1200" i="1" dirty="0" smtClean="0"/>
              <a:t>The War on Insulin</a:t>
            </a:r>
            <a:r>
              <a:rPr lang="en-US" sz="1200" dirty="0" smtClean="0"/>
              <a:t>, Dr. </a:t>
            </a:r>
            <a:r>
              <a:rPr lang="en-US" sz="1200" dirty="0" err="1" smtClean="0"/>
              <a:t>Lustig’s</a:t>
            </a:r>
            <a:r>
              <a:rPr lang="en-US" sz="1200" dirty="0" smtClean="0"/>
              <a:t> -</a:t>
            </a:r>
            <a:r>
              <a:rPr lang="en-US" sz="1200" i="1" dirty="0" smtClean="0"/>
              <a:t>The Bitter Truth </a:t>
            </a:r>
            <a:r>
              <a:rPr lang="en-US" sz="1200" dirty="0" smtClean="0"/>
              <a:t>and </a:t>
            </a:r>
            <a:r>
              <a:rPr lang="en-US" sz="1200" dirty="0" err="1" smtClean="0"/>
              <a:t>SpecialtyHealth’s</a:t>
            </a:r>
            <a:r>
              <a:rPr lang="en-US" sz="1200" dirty="0" smtClean="0"/>
              <a:t> – </a:t>
            </a:r>
          </a:p>
          <a:p>
            <a:pPr marL="114300" indent="0">
              <a:buNone/>
            </a:pPr>
            <a:r>
              <a:rPr lang="en-US" sz="1200" dirty="0" smtClean="0"/>
              <a:t>  </a:t>
            </a:r>
            <a:r>
              <a:rPr lang="en-US" sz="1200" i="1" dirty="0" smtClean="0"/>
              <a:t>Physical Survival for Fire Fighters and Law Enforcemen</a:t>
            </a:r>
            <a:r>
              <a:rPr lang="en-US" sz="1200" dirty="0" smtClean="0"/>
              <a:t>t  and special interviews with </a:t>
            </a:r>
          </a:p>
          <a:p>
            <a:pPr marL="114300" indent="0">
              <a:buNone/>
            </a:pPr>
            <a:r>
              <a:rPr lang="en-US" sz="1200" dirty="0" smtClean="0"/>
              <a:t>  our experts.  Also see references to books like Gary </a:t>
            </a:r>
            <a:r>
              <a:rPr lang="en-US" sz="1200" dirty="0" err="1" smtClean="0"/>
              <a:t>Taubes</a:t>
            </a:r>
            <a:r>
              <a:rPr lang="en-US" sz="1200" dirty="0" smtClean="0"/>
              <a:t>’ </a:t>
            </a:r>
            <a:r>
              <a:rPr lang="en-US" sz="1200" i="1" dirty="0" smtClean="0"/>
              <a:t>Why We Get Fat and What </a:t>
            </a:r>
          </a:p>
          <a:p>
            <a:pPr marL="114300" indent="0">
              <a:buNone/>
            </a:pPr>
            <a:r>
              <a:rPr lang="en-US" sz="1200" dirty="0"/>
              <a:t> </a:t>
            </a:r>
            <a:r>
              <a:rPr lang="en-US" sz="1200" dirty="0" smtClean="0"/>
              <a:t> </a:t>
            </a:r>
            <a:r>
              <a:rPr lang="en-US" sz="1200" i="1" dirty="0" smtClean="0"/>
              <a:t>To Do About It</a:t>
            </a:r>
            <a:r>
              <a:rPr lang="en-US" sz="1200" dirty="0" smtClean="0"/>
              <a:t>, and Dr. Kevin </a:t>
            </a:r>
            <a:r>
              <a:rPr lang="en-US" sz="1200" dirty="0" err="1" smtClean="0"/>
              <a:t>Gilmartin’s</a:t>
            </a:r>
            <a:r>
              <a:rPr lang="en-US" sz="1200" dirty="0" smtClean="0"/>
              <a:t> book </a:t>
            </a:r>
            <a:r>
              <a:rPr lang="en-US" sz="1200" i="1" dirty="0" smtClean="0"/>
              <a:t>Emotional Survival for Law Enforcement</a:t>
            </a:r>
            <a:r>
              <a:rPr lang="en-US" sz="1200" dirty="0" smtClean="0"/>
              <a:t>.</a:t>
            </a:r>
            <a:endParaRPr lang="en-US" sz="1200" dirty="0"/>
          </a:p>
        </p:txBody>
      </p:sp>
      <p:sp>
        <p:nvSpPr>
          <p:cNvPr id="4" name="Rectangle 3"/>
          <p:cNvSpPr/>
          <p:nvPr/>
        </p:nvSpPr>
        <p:spPr>
          <a:xfrm>
            <a:off x="457200" y="6540555"/>
            <a:ext cx="6172200" cy="215444"/>
          </a:xfrm>
          <a:prstGeom prst="rect">
            <a:avLst/>
          </a:prstGeom>
        </p:spPr>
        <p:txBody>
          <a:bodyPr wrap="square">
            <a:spAutoFit/>
          </a:bodyPr>
          <a:lstStyle/>
          <a:p>
            <a:r>
              <a:rPr lang="en-US" sz="800" dirty="0">
                <a:latin typeface="Arial" charset="0"/>
              </a:rPr>
              <a:t>Copyright </a:t>
            </a:r>
            <a:r>
              <a:rPr lang="en-US" sz="800" dirty="0" smtClean="0">
                <a:latin typeface="Arial" charset="0"/>
              </a:rPr>
              <a:t>2002-2012, </a:t>
            </a:r>
            <a:r>
              <a:rPr lang="en-US" sz="800" dirty="0" err="1">
                <a:latin typeface="Arial" charset="0"/>
              </a:rPr>
              <a:t>SpecialtyHealth</a:t>
            </a:r>
            <a:r>
              <a:rPr lang="en-US" sz="800" dirty="0">
                <a:latin typeface="Arial" charset="0"/>
              </a:rPr>
              <a:t>, Inc. All rights reserved. Reproduction forbidden without permission. www.specialtyhealth.com</a:t>
            </a:r>
          </a:p>
        </p:txBody>
      </p:sp>
      <p:sp>
        <p:nvSpPr>
          <p:cNvPr id="6" name="TextBox 5"/>
          <p:cNvSpPr txBox="1"/>
          <p:nvPr/>
        </p:nvSpPr>
        <p:spPr>
          <a:xfrm>
            <a:off x="5657850" y="2221192"/>
            <a:ext cx="1943100" cy="923330"/>
          </a:xfrm>
          <a:prstGeom prst="rect">
            <a:avLst/>
          </a:prstGeom>
          <a:noFill/>
          <a:ln>
            <a:solidFill>
              <a:schemeClr val="tx1"/>
            </a:solidFill>
            <a:prstDash val="sysDot"/>
          </a:ln>
        </p:spPr>
        <p:txBody>
          <a:bodyPr wrap="square" rtlCol="0">
            <a:spAutoFit/>
          </a:bodyPr>
          <a:lstStyle/>
          <a:p>
            <a:r>
              <a:rPr lang="en-US" dirty="0" smtClean="0">
                <a:solidFill>
                  <a:srgbClr val="333300"/>
                </a:solidFill>
              </a:rPr>
              <a:t>* </a:t>
            </a:r>
            <a:r>
              <a:rPr lang="en-US" dirty="0" smtClean="0"/>
              <a:t>These 6 experts are available at our website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76200"/>
            <a:ext cx="3488961" cy="1126067"/>
          </a:xfrm>
          <a:prstGeom prst="rect">
            <a:avLst/>
          </a:prstGeom>
        </p:spPr>
      </p:pic>
    </p:spTree>
    <p:extLst>
      <p:ext uri="{BB962C8B-B14F-4D97-AF65-F5344CB8AC3E}">
        <p14:creationId xmlns:p14="http://schemas.microsoft.com/office/powerpoint/2010/main" val="42723256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80" y="762000"/>
            <a:ext cx="8610600" cy="1143000"/>
          </a:xfrm>
        </p:spPr>
        <p:txBody>
          <a:bodyPr>
            <a:normAutofit/>
          </a:bodyPr>
          <a:lstStyle/>
          <a:p>
            <a:r>
              <a:rPr lang="en-US" dirty="0" smtClean="0"/>
              <a:t>OUR LOCAL EXPERTS! </a:t>
            </a:r>
            <a:r>
              <a:rPr lang="en-US" sz="4400" dirty="0" smtClean="0"/>
              <a:t>(Teammates)</a:t>
            </a:r>
            <a:endParaRPr lang="en-US" sz="4400" dirty="0"/>
          </a:p>
        </p:txBody>
      </p:sp>
      <p:sp>
        <p:nvSpPr>
          <p:cNvPr id="3" name="Content Placeholder 2"/>
          <p:cNvSpPr>
            <a:spLocks noGrp="1"/>
          </p:cNvSpPr>
          <p:nvPr>
            <p:ph idx="1"/>
          </p:nvPr>
        </p:nvSpPr>
        <p:spPr>
          <a:xfrm>
            <a:off x="304800" y="1719173"/>
            <a:ext cx="7620000" cy="4800600"/>
          </a:xfrm>
        </p:spPr>
        <p:txBody>
          <a:bodyPr>
            <a:normAutofit fontScale="85000" lnSpcReduction="20000"/>
          </a:bodyPr>
          <a:lstStyle/>
          <a:p>
            <a:pPr marL="571500" indent="-457200">
              <a:buClr>
                <a:srgbClr val="333300"/>
              </a:buClr>
            </a:pPr>
            <a:r>
              <a:rPr lang="en-US" sz="1900" dirty="0" smtClean="0"/>
              <a:t>Dr</a:t>
            </a:r>
            <a:r>
              <a:rPr lang="en-US" sz="1900" dirty="0"/>
              <a:t>. </a:t>
            </a:r>
            <a:r>
              <a:rPr lang="en-US" sz="1900" dirty="0" smtClean="0"/>
              <a:t>Gary </a:t>
            </a:r>
            <a:r>
              <a:rPr lang="en-US" sz="1900" dirty="0" err="1" smtClean="0"/>
              <a:t>Abrass</a:t>
            </a:r>
            <a:r>
              <a:rPr lang="en-US" sz="1900" dirty="0" smtClean="0"/>
              <a:t>– Oncology</a:t>
            </a:r>
            <a:endParaRPr lang="en-US" sz="1900" dirty="0"/>
          </a:p>
          <a:p>
            <a:pPr marL="571500" indent="-457200">
              <a:buClr>
                <a:srgbClr val="333300"/>
              </a:buClr>
            </a:pPr>
            <a:r>
              <a:rPr lang="en-US" sz="1900" dirty="0"/>
              <a:t>Dr. </a:t>
            </a:r>
            <a:r>
              <a:rPr lang="en-US" sz="1900" dirty="0" smtClean="0"/>
              <a:t>Grant Anderson </a:t>
            </a:r>
            <a:r>
              <a:rPr lang="en-US" sz="1900" dirty="0"/>
              <a:t>– </a:t>
            </a:r>
            <a:r>
              <a:rPr lang="en-US" sz="1900" dirty="0" err="1" smtClean="0"/>
              <a:t>Lipidologist</a:t>
            </a:r>
            <a:endParaRPr lang="en-US" sz="1900" dirty="0" smtClean="0"/>
          </a:p>
          <a:p>
            <a:pPr marL="571500" indent="-457200">
              <a:buClr>
                <a:srgbClr val="333300"/>
              </a:buClr>
            </a:pPr>
            <a:r>
              <a:rPr lang="en-US" sz="1900" dirty="0" smtClean="0"/>
              <a:t>Dr. </a:t>
            </a:r>
            <a:r>
              <a:rPr lang="en-US" sz="1900" dirty="0" err="1" smtClean="0"/>
              <a:t>Kosta</a:t>
            </a:r>
            <a:r>
              <a:rPr lang="en-US" sz="1900" dirty="0" smtClean="0"/>
              <a:t> </a:t>
            </a:r>
            <a:r>
              <a:rPr lang="en-US" sz="1900" dirty="0" err="1" smtClean="0"/>
              <a:t>Arger</a:t>
            </a:r>
            <a:r>
              <a:rPr lang="en-US" sz="1900" dirty="0" smtClean="0"/>
              <a:t> -  Cardiologist</a:t>
            </a:r>
          </a:p>
          <a:p>
            <a:pPr marL="571500" indent="-457200">
              <a:buClr>
                <a:srgbClr val="333300"/>
              </a:buClr>
            </a:pPr>
            <a:r>
              <a:rPr lang="en-US" sz="1900" dirty="0" smtClean="0"/>
              <a:t>Dr. Steven Atcheson - Rheumatologist</a:t>
            </a:r>
            <a:endParaRPr lang="en-US" sz="1900" dirty="0"/>
          </a:p>
          <a:p>
            <a:pPr marL="571500" indent="-457200">
              <a:buClr>
                <a:srgbClr val="333300"/>
              </a:buClr>
            </a:pPr>
            <a:r>
              <a:rPr lang="en-US" sz="1900" dirty="0"/>
              <a:t>Dr. </a:t>
            </a:r>
            <a:r>
              <a:rPr lang="en-US" sz="1900" dirty="0" err="1" smtClean="0"/>
              <a:t>Malcom</a:t>
            </a:r>
            <a:r>
              <a:rPr lang="en-US" sz="1900" dirty="0" smtClean="0"/>
              <a:t> Bacchus - Neurology</a:t>
            </a:r>
            <a:endParaRPr lang="en-US" sz="1900" dirty="0"/>
          </a:p>
          <a:p>
            <a:pPr marL="571500" indent="-457200">
              <a:buClr>
                <a:srgbClr val="333300"/>
              </a:buClr>
            </a:pPr>
            <a:r>
              <a:rPr lang="en-US" sz="1900" dirty="0"/>
              <a:t>Dr. </a:t>
            </a:r>
            <a:r>
              <a:rPr lang="en-US" sz="1900" dirty="0" smtClean="0"/>
              <a:t>B. </a:t>
            </a:r>
            <a:r>
              <a:rPr lang="en-US" sz="1900" dirty="0" err="1" smtClean="0"/>
              <a:t>Bottenberg</a:t>
            </a:r>
            <a:r>
              <a:rPr lang="en-US" sz="1900" dirty="0" smtClean="0"/>
              <a:t> – </a:t>
            </a:r>
            <a:r>
              <a:rPr lang="en-US" sz="1900" dirty="0" err="1" smtClean="0"/>
              <a:t>Lipidologist</a:t>
            </a:r>
            <a:endParaRPr lang="en-US" sz="1900" dirty="0" smtClean="0"/>
          </a:p>
          <a:p>
            <a:pPr marL="571500" indent="-457200">
              <a:buClr>
                <a:srgbClr val="333300"/>
              </a:buClr>
            </a:pPr>
            <a:r>
              <a:rPr lang="en-US" sz="1900" dirty="0" smtClean="0"/>
              <a:t>Dr. </a:t>
            </a:r>
            <a:r>
              <a:rPr lang="en-US" sz="1900" dirty="0" err="1" smtClean="0"/>
              <a:t>Conor</a:t>
            </a:r>
            <a:r>
              <a:rPr lang="en-US" sz="1900" dirty="0" smtClean="0"/>
              <a:t> Buckley – Family Practice </a:t>
            </a:r>
          </a:p>
          <a:p>
            <a:pPr marL="571500" indent="-457200">
              <a:buClr>
                <a:srgbClr val="333300"/>
              </a:buClr>
            </a:pPr>
            <a:r>
              <a:rPr lang="en-US" sz="1900" dirty="0" smtClean="0"/>
              <a:t>Mr. Rob Conatser – Strength Training</a:t>
            </a:r>
          </a:p>
          <a:p>
            <a:pPr marL="571500" indent="-457200">
              <a:buClr>
                <a:srgbClr val="333300"/>
              </a:buClr>
            </a:pPr>
            <a:r>
              <a:rPr lang="en-US" sz="1900" dirty="0" smtClean="0"/>
              <a:t>Dr. Fred Fricke – Gastroenterology </a:t>
            </a:r>
          </a:p>
          <a:p>
            <a:pPr marL="571500" indent="-457200">
              <a:buClr>
                <a:srgbClr val="333300"/>
              </a:buClr>
            </a:pPr>
            <a:r>
              <a:rPr lang="en-US" sz="1900" dirty="0"/>
              <a:t>Dr. Tracey Green – </a:t>
            </a:r>
            <a:r>
              <a:rPr lang="en-US" sz="1900" dirty="0" smtClean="0"/>
              <a:t>Bariatric and Nutrition</a:t>
            </a:r>
            <a:endParaRPr lang="en-US" sz="1900" dirty="0"/>
          </a:p>
          <a:p>
            <a:pPr marL="571500" indent="-457200">
              <a:buClr>
                <a:srgbClr val="333300"/>
              </a:buClr>
            </a:pPr>
            <a:r>
              <a:rPr lang="en-US" sz="1900" dirty="0" smtClean="0"/>
              <a:t>Dr. Scott Hall – Family Practice and Sports Medicine</a:t>
            </a:r>
          </a:p>
          <a:p>
            <a:pPr marL="571500" indent="-457200">
              <a:buClr>
                <a:srgbClr val="333300"/>
              </a:buClr>
            </a:pPr>
            <a:r>
              <a:rPr lang="en-US" sz="1900" dirty="0" smtClean="0"/>
              <a:t>Mr. Randy Jacobe – Physical Therapy </a:t>
            </a:r>
          </a:p>
          <a:p>
            <a:pPr marL="571500" indent="-457200">
              <a:buClr>
                <a:srgbClr val="333300"/>
              </a:buClr>
            </a:pPr>
            <a:r>
              <a:rPr lang="en-US" sz="1900" dirty="0" smtClean="0"/>
              <a:t>Mr. Bill Land – Exercise Consultant</a:t>
            </a:r>
          </a:p>
          <a:p>
            <a:pPr marL="571500" indent="-457200">
              <a:buClr>
                <a:srgbClr val="333300"/>
              </a:buClr>
            </a:pPr>
            <a:r>
              <a:rPr lang="en-US" sz="1900" dirty="0" smtClean="0"/>
              <a:t>Division Chief, Tammy Lopes – Strength and Nutrition</a:t>
            </a:r>
          </a:p>
          <a:p>
            <a:pPr marL="571500" indent="-457200">
              <a:buClr>
                <a:srgbClr val="333300"/>
              </a:buClr>
            </a:pPr>
            <a:r>
              <a:rPr lang="en-US" sz="1900" dirty="0" smtClean="0"/>
              <a:t>Dr. Michael Lucia – Pulmonary/Sleep Expert</a:t>
            </a:r>
          </a:p>
          <a:p>
            <a:pPr marL="571500" indent="-457200">
              <a:buClr>
                <a:srgbClr val="333300"/>
              </a:buClr>
            </a:pPr>
            <a:r>
              <a:rPr lang="en-US" sz="1900" dirty="0" smtClean="0"/>
              <a:t>Ethan </a:t>
            </a:r>
            <a:r>
              <a:rPr lang="en-US" sz="1900" dirty="0" err="1" smtClean="0"/>
              <a:t>Opdahl</a:t>
            </a:r>
            <a:r>
              <a:rPr lang="en-US" sz="1900" dirty="0" smtClean="0"/>
              <a:t> – Exercise Trainer</a:t>
            </a:r>
          </a:p>
          <a:p>
            <a:pPr marL="571500" indent="-457200">
              <a:buClr>
                <a:srgbClr val="333300"/>
              </a:buClr>
            </a:pPr>
            <a:r>
              <a:rPr lang="en-US" sz="1900" dirty="0" smtClean="0"/>
              <a:t>Dr. Charles Quaglieri – Neurology</a:t>
            </a:r>
          </a:p>
          <a:p>
            <a:pPr marL="571500" indent="-457200">
              <a:buClr>
                <a:srgbClr val="333300"/>
              </a:buClr>
            </a:pPr>
            <a:r>
              <a:rPr lang="en-US" sz="2000" dirty="0"/>
              <a:t>Dr. Charles Virden – Plastic Surgery</a:t>
            </a:r>
          </a:p>
          <a:p>
            <a:pPr marL="571500" indent="-457200">
              <a:buClr>
                <a:srgbClr val="333300"/>
              </a:buClr>
            </a:pPr>
            <a:r>
              <a:rPr lang="en-US" sz="1900" dirty="0" smtClean="0"/>
              <a:t>Mr. Robb Wolf – </a:t>
            </a:r>
            <a:r>
              <a:rPr lang="en-US" sz="1800" dirty="0"/>
              <a:t>R</a:t>
            </a:r>
            <a:r>
              <a:rPr lang="en-US" sz="1800" dirty="0" smtClean="0"/>
              <a:t>esearch Biochemist</a:t>
            </a:r>
            <a:r>
              <a:rPr lang="en-US" sz="1800" dirty="0"/>
              <a:t>, </a:t>
            </a:r>
            <a:r>
              <a:rPr lang="en-US" sz="1800" dirty="0" smtClean="0"/>
              <a:t>Strength Coach </a:t>
            </a:r>
            <a:r>
              <a:rPr lang="en-US" sz="1800" dirty="0"/>
              <a:t>and A</a:t>
            </a:r>
            <a:r>
              <a:rPr lang="en-US" sz="1800" dirty="0" smtClean="0"/>
              <a:t>uthor</a:t>
            </a:r>
          </a:p>
        </p:txBody>
      </p:sp>
      <p:sp>
        <p:nvSpPr>
          <p:cNvPr id="4" name="Rectangle 3"/>
          <p:cNvSpPr/>
          <p:nvPr/>
        </p:nvSpPr>
        <p:spPr>
          <a:xfrm>
            <a:off x="457200" y="6540555"/>
            <a:ext cx="6172200" cy="215444"/>
          </a:xfrm>
          <a:prstGeom prst="rect">
            <a:avLst/>
          </a:prstGeom>
        </p:spPr>
        <p:txBody>
          <a:bodyPr wrap="square">
            <a:spAutoFit/>
          </a:bodyPr>
          <a:lstStyle/>
          <a:p>
            <a:r>
              <a:rPr lang="en-US" sz="800" dirty="0">
                <a:solidFill>
                  <a:srgbClr val="39442C"/>
                </a:solidFill>
                <a:latin typeface="Arial" charset="0"/>
              </a:rPr>
              <a:t>Copyright </a:t>
            </a:r>
            <a:r>
              <a:rPr lang="en-US" sz="800" dirty="0" smtClean="0">
                <a:solidFill>
                  <a:srgbClr val="39442C"/>
                </a:solidFill>
                <a:latin typeface="Arial" charset="0"/>
              </a:rPr>
              <a:t>2002-2012, </a:t>
            </a:r>
            <a:r>
              <a:rPr lang="en-US" sz="800" dirty="0" err="1">
                <a:solidFill>
                  <a:srgbClr val="39442C"/>
                </a:solidFill>
                <a:latin typeface="Arial" charset="0"/>
              </a:rPr>
              <a:t>SpecialtyHealth</a:t>
            </a:r>
            <a:r>
              <a:rPr lang="en-US" sz="800" dirty="0">
                <a:solidFill>
                  <a:srgbClr val="39442C"/>
                </a:solidFill>
                <a:latin typeface="Arial" charset="0"/>
              </a:rPr>
              <a:t>, Inc. All rights reserved. Reproduction forbidden without permission. www.specialtyhealth.com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152398"/>
            <a:ext cx="3793761" cy="1224441"/>
          </a:xfrm>
          <a:prstGeom prst="rect">
            <a:avLst/>
          </a:prstGeom>
        </p:spPr>
      </p:pic>
    </p:spTree>
    <p:extLst>
      <p:ext uri="{BB962C8B-B14F-4D97-AF65-F5344CB8AC3E}">
        <p14:creationId xmlns:p14="http://schemas.microsoft.com/office/powerpoint/2010/main" val="3798332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074" y="0"/>
            <a:ext cx="9115926" cy="533400"/>
          </a:xfrm>
        </p:spPr>
        <p:txBody>
          <a:bodyPr>
            <a:normAutofit fontScale="90000"/>
          </a:bodyPr>
          <a:lstStyle/>
          <a:p>
            <a:r>
              <a:rPr lang="en-US" sz="1800" b="1" dirty="0" smtClean="0"/>
              <a:t>Question One:</a:t>
            </a:r>
            <a:r>
              <a:rPr lang="en-US" sz="1800" dirty="0" smtClean="0"/>
              <a:t> </a:t>
            </a:r>
            <a:r>
              <a:rPr lang="en-US" sz="1800" dirty="0"/>
              <a:t>Could our program have identified him as a high risk patient</a:t>
            </a:r>
            <a:r>
              <a:rPr lang="en-US" sz="1800" dirty="0" smtClean="0"/>
              <a:t>? </a:t>
            </a:r>
            <a:r>
              <a:rPr lang="en-US" sz="1800" b="1" dirty="0" smtClean="0"/>
              <a:t>Answer</a:t>
            </a:r>
            <a:r>
              <a:rPr lang="en-US" sz="1800" dirty="0" smtClean="0"/>
              <a:t>: Yes (with testing)</a:t>
            </a:r>
            <a:endParaRPr lang="en-US" sz="1800" dirty="0"/>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003814024"/>
              </p:ext>
            </p:extLst>
          </p:nvPr>
        </p:nvGraphicFramePr>
        <p:xfrm>
          <a:off x="10391" y="564573"/>
          <a:ext cx="8950106" cy="6324600"/>
        </p:xfrm>
        <a:graphic>
          <a:graphicData uri="http://schemas.openxmlformats.org/presentationml/2006/ole">
            <mc:AlternateContent xmlns:mc="http://schemas.openxmlformats.org/markup-compatibility/2006">
              <mc:Choice xmlns:v="urn:schemas-microsoft-com:vml" Requires="v">
                <p:oleObj spid="_x0000_s1159" name="Acrobat Document" r:id="rId3" imgW="8020002" imgH="5667208" progId="AcroExch.Document.7">
                  <p:embed/>
                </p:oleObj>
              </mc:Choice>
              <mc:Fallback>
                <p:oleObj name="Acrobat Document" r:id="rId3" imgW="8020002" imgH="5667208" progId="AcroExch.Document.7">
                  <p:embed/>
                  <p:pic>
                    <p:nvPicPr>
                      <p:cNvPr id="0" name=""/>
                      <p:cNvPicPr/>
                      <p:nvPr/>
                    </p:nvPicPr>
                    <p:blipFill>
                      <a:blip r:embed="rId4"/>
                      <a:stretch>
                        <a:fillRect/>
                      </a:stretch>
                    </p:blipFill>
                    <p:spPr>
                      <a:xfrm>
                        <a:off x="10391" y="564573"/>
                        <a:ext cx="8950106" cy="6324600"/>
                      </a:xfrm>
                      <a:prstGeom prst="rect">
                        <a:avLst/>
                      </a:prstGeom>
                    </p:spPr>
                  </p:pic>
                </p:oleObj>
              </mc:Fallback>
            </mc:AlternateContent>
          </a:graphicData>
        </a:graphic>
      </p:graphicFrame>
      <p:sp>
        <p:nvSpPr>
          <p:cNvPr id="5" name="TextBox 4"/>
          <p:cNvSpPr txBox="1"/>
          <p:nvPr/>
        </p:nvSpPr>
        <p:spPr>
          <a:xfrm>
            <a:off x="3276600" y="846039"/>
            <a:ext cx="2819400" cy="369332"/>
          </a:xfrm>
          <a:prstGeom prst="rect">
            <a:avLst/>
          </a:prstGeom>
          <a:noFill/>
        </p:spPr>
        <p:txBody>
          <a:bodyPr wrap="square" rtlCol="0">
            <a:spAutoFit/>
          </a:bodyPr>
          <a:lstStyle/>
          <a:p>
            <a:r>
              <a:rPr lang="en-US" b="1" dirty="0" smtClean="0"/>
              <a:t>2 ½ years before the MI</a:t>
            </a:r>
            <a:endParaRPr lang="en-US" b="1" dirty="0"/>
          </a:p>
        </p:txBody>
      </p:sp>
    </p:spTree>
    <p:extLst>
      <p:ext uri="{BB962C8B-B14F-4D97-AF65-F5344CB8AC3E}">
        <p14:creationId xmlns:p14="http://schemas.microsoft.com/office/powerpoint/2010/main" val="7441657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2033"/>
            <a:ext cx="8229600" cy="1143000"/>
          </a:xfrm>
        </p:spPr>
        <p:txBody>
          <a:bodyPr>
            <a:noAutofit/>
          </a:bodyPr>
          <a:lstStyle/>
          <a:p>
            <a:r>
              <a:rPr lang="en-US" sz="2400" dirty="0" smtClean="0"/>
              <a:t>So</a:t>
            </a:r>
            <a:r>
              <a:rPr lang="en-US" sz="2400" dirty="0" smtClean="0"/>
              <a:t>…..we </a:t>
            </a:r>
            <a:r>
              <a:rPr lang="en-US" sz="2400" dirty="0" smtClean="0"/>
              <a:t>did some </a:t>
            </a:r>
            <a:r>
              <a:rPr lang="en-US" sz="2400" dirty="0" smtClean="0"/>
              <a:t>videos</a:t>
            </a:r>
            <a:r>
              <a:rPr lang="en-US" sz="2400" dirty="0" smtClean="0"/>
              <a:t>:</a:t>
            </a:r>
            <a:br>
              <a:rPr lang="en-US" sz="2400" dirty="0" smtClean="0"/>
            </a:br>
            <a:r>
              <a:rPr lang="en-US" sz="2400" dirty="0" smtClean="0"/>
              <a:t>Obesity is a </a:t>
            </a:r>
            <a:r>
              <a:rPr lang="en-US" sz="2400" dirty="0" smtClean="0"/>
              <a:t>hormonally-driven </a:t>
            </a:r>
            <a:r>
              <a:rPr lang="en-US" sz="2400" dirty="0" smtClean="0"/>
              <a:t>disorder of fat accumulation.  </a:t>
            </a:r>
            <a:br>
              <a:rPr lang="en-US" sz="2400" dirty="0" smtClean="0"/>
            </a:br>
            <a:r>
              <a:rPr lang="en-US" sz="2400" dirty="0" smtClean="0"/>
              <a:t> 							</a:t>
            </a:r>
            <a:r>
              <a:rPr lang="en-US" sz="1200" dirty="0" smtClean="0"/>
              <a:t>See Video # 17</a:t>
            </a:r>
            <a:br>
              <a:rPr lang="en-US" sz="1200" dirty="0" smtClean="0"/>
            </a:br>
            <a:r>
              <a:rPr lang="en-US" sz="2000" dirty="0" smtClean="0"/>
              <a:t>and my favorite:</a:t>
            </a:r>
            <a:r>
              <a:rPr lang="en-US" sz="1200" dirty="0" smtClean="0"/>
              <a:t/>
            </a:r>
            <a:br>
              <a:rPr lang="en-US" sz="1200" dirty="0" smtClean="0"/>
            </a:br>
            <a:r>
              <a:rPr lang="en-US" sz="1200" dirty="0"/>
              <a:t/>
            </a:r>
            <a:br>
              <a:rPr lang="en-US" sz="1200" dirty="0"/>
            </a:br>
            <a:r>
              <a:rPr lang="en-US" sz="2400" dirty="0" smtClean="0"/>
              <a:t> We can predict Type II Diabetes 15 – 20 year in advance. </a:t>
            </a:r>
            <a:br>
              <a:rPr lang="en-US" sz="2400" dirty="0" smtClean="0"/>
            </a:br>
            <a:r>
              <a:rPr lang="en-US" sz="1200" dirty="0" smtClean="0"/>
              <a:t>					                                                  See Video # 19</a:t>
            </a:r>
            <a:endParaRPr lang="en-US" sz="1200"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3837" y="2286000"/>
            <a:ext cx="3636291" cy="2723709"/>
          </a:xfrm>
        </p:spPr>
      </p:pic>
      <p:sp>
        <p:nvSpPr>
          <p:cNvPr id="9" name="TextBox 8"/>
          <p:cNvSpPr txBox="1"/>
          <p:nvPr/>
        </p:nvSpPr>
        <p:spPr>
          <a:xfrm>
            <a:off x="3022546" y="5015621"/>
            <a:ext cx="3200400" cy="369332"/>
          </a:xfrm>
          <a:prstGeom prst="rect">
            <a:avLst/>
          </a:prstGeom>
          <a:noFill/>
        </p:spPr>
        <p:txBody>
          <a:bodyPr wrap="square" rtlCol="0">
            <a:spAutoFit/>
          </a:bodyPr>
          <a:lstStyle/>
          <a:p>
            <a:r>
              <a:rPr lang="en-US" dirty="0" smtClean="0"/>
              <a:t>Dr. Tara </a:t>
            </a:r>
            <a:r>
              <a:rPr lang="en-US" dirty="0" err="1" smtClean="0"/>
              <a:t>Dall</a:t>
            </a:r>
            <a:r>
              <a:rPr lang="en-US" dirty="0" smtClean="0"/>
              <a:t> Video’s # 11- 20 </a:t>
            </a:r>
            <a:endParaRPr lang="en-US" dirty="0"/>
          </a:p>
        </p:txBody>
      </p:sp>
      <p:sp>
        <p:nvSpPr>
          <p:cNvPr id="3" name="Rectangle 2"/>
          <p:cNvSpPr/>
          <p:nvPr/>
        </p:nvSpPr>
        <p:spPr>
          <a:xfrm>
            <a:off x="2613837" y="5366725"/>
            <a:ext cx="4572000" cy="646331"/>
          </a:xfrm>
          <a:prstGeom prst="rect">
            <a:avLst/>
          </a:prstGeom>
        </p:spPr>
        <p:txBody>
          <a:bodyPr>
            <a:spAutoFit/>
          </a:bodyPr>
          <a:lstStyle/>
          <a:p>
            <a:r>
              <a:rPr lang="en-US" dirty="0"/>
              <a:t>View at: </a:t>
            </a:r>
            <a:r>
              <a:rPr lang="en-US" u="sng" dirty="0">
                <a:hlinkClick r:id="rId3"/>
              </a:rPr>
              <a:t>www.specialtyhealth.com</a:t>
            </a:r>
            <a:r>
              <a:rPr lang="en-US" dirty="0"/>
              <a:t> </a:t>
            </a:r>
          </a:p>
          <a:p>
            <a:r>
              <a:rPr lang="en-US" dirty="0"/>
              <a:t>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5" y="6374454"/>
            <a:ext cx="1981200" cy="529633"/>
          </a:xfrm>
          <a:prstGeom prst="rect">
            <a:avLst/>
          </a:prstGeom>
        </p:spPr>
      </p:pic>
      <p:sp>
        <p:nvSpPr>
          <p:cNvPr id="4" name="TextBox 3"/>
          <p:cNvSpPr txBox="1"/>
          <p:nvPr/>
        </p:nvSpPr>
        <p:spPr>
          <a:xfrm>
            <a:off x="2613837" y="5715941"/>
            <a:ext cx="6324600" cy="923330"/>
          </a:xfrm>
          <a:prstGeom prst="rect">
            <a:avLst/>
          </a:prstGeom>
          <a:noFill/>
        </p:spPr>
        <p:txBody>
          <a:bodyPr wrap="square" rtlCol="0">
            <a:spAutoFit/>
          </a:bodyPr>
          <a:lstStyle/>
          <a:p>
            <a:r>
              <a:rPr lang="en-US" dirty="0" smtClean="0"/>
              <a:t>Shortcut: 11 – 20:Dr. Tara </a:t>
            </a:r>
            <a:r>
              <a:rPr lang="en-US" dirty="0" err="1" smtClean="0"/>
              <a:t>Dall</a:t>
            </a:r>
            <a:endParaRPr lang="en-US" dirty="0" smtClean="0"/>
          </a:p>
          <a:p>
            <a:r>
              <a:rPr lang="en-US" dirty="0"/>
              <a:t> </a:t>
            </a:r>
            <a:r>
              <a:rPr lang="en-US" dirty="0" smtClean="0"/>
              <a:t>                   1 – 3:  Dr. Thomas Dayspring/Gary </a:t>
            </a:r>
            <a:r>
              <a:rPr lang="en-US" dirty="0" err="1" smtClean="0"/>
              <a:t>Taubes</a:t>
            </a:r>
            <a:endParaRPr lang="en-US" dirty="0" smtClean="0"/>
          </a:p>
          <a:p>
            <a:r>
              <a:rPr lang="en-US" dirty="0" smtClean="0"/>
              <a:t>Final Exam:  Dr. William Cromwell Video #8</a:t>
            </a:r>
            <a:endParaRPr lang="en-US" dirty="0"/>
          </a:p>
        </p:txBody>
      </p:sp>
    </p:spTree>
    <p:extLst>
      <p:ext uri="{BB962C8B-B14F-4D97-AF65-F5344CB8AC3E}">
        <p14:creationId xmlns:p14="http://schemas.microsoft.com/office/powerpoint/2010/main" val="3281232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25582"/>
            <a:ext cx="8915400" cy="6832600"/>
          </a:xfrm>
        </p:spPr>
        <p:txBody>
          <a:bodyPr>
            <a:normAutofit fontScale="25000" lnSpcReduction="20000"/>
          </a:bodyPr>
          <a:lstStyle/>
          <a:p>
            <a:pPr hangingPunct="0"/>
            <a:r>
              <a:rPr lang="en-US" dirty="0" smtClean="0"/>
              <a:t> </a:t>
            </a:r>
          </a:p>
          <a:p>
            <a:pPr marL="0" lvl="0" indent="0" hangingPunct="0">
              <a:buNone/>
            </a:pPr>
            <a:endParaRPr lang="en-US" sz="8000" dirty="0" smtClean="0"/>
          </a:p>
          <a:p>
            <a:pPr marL="0" lvl="0" indent="0" hangingPunct="0">
              <a:buNone/>
            </a:pPr>
            <a:endParaRPr lang="en-US" sz="8000" dirty="0" smtClean="0"/>
          </a:p>
          <a:p>
            <a:pPr marL="0" lvl="0" indent="0" hangingPunct="0">
              <a:buNone/>
            </a:pPr>
            <a:endParaRPr lang="en-US" sz="8000" dirty="0" smtClean="0"/>
          </a:p>
          <a:p>
            <a:pPr marL="0" lvl="0" indent="0" algn="ctr" hangingPunct="0">
              <a:buNone/>
            </a:pPr>
            <a:r>
              <a:rPr lang="en-US" sz="8000" b="1" dirty="0" smtClean="0"/>
              <a:t>10 Important Things Our Experts Have Taught Me</a:t>
            </a:r>
            <a:endParaRPr lang="en-US" sz="8000" b="1" dirty="0"/>
          </a:p>
          <a:p>
            <a:pPr marL="0" lvl="0" indent="0" hangingPunct="0">
              <a:buNone/>
            </a:pPr>
            <a:endParaRPr lang="en-US" sz="8000" dirty="0" smtClean="0"/>
          </a:p>
          <a:p>
            <a:pPr marL="0" lvl="0" indent="0" hangingPunct="0">
              <a:buNone/>
            </a:pPr>
            <a:r>
              <a:rPr lang="en-US" sz="4800" dirty="0" smtClean="0"/>
              <a:t>1.  It’s not the Passengers, it’s the Cars. (</a:t>
            </a:r>
            <a:r>
              <a:rPr lang="en-US" sz="4800" dirty="0" err="1" smtClean="0"/>
              <a:t>wc</a:t>
            </a:r>
            <a:r>
              <a:rPr lang="en-US" sz="4800" dirty="0" smtClean="0"/>
              <a:t>, </a:t>
            </a:r>
            <a:r>
              <a:rPr lang="en-US" sz="4800" dirty="0" err="1" smtClean="0"/>
              <a:t>fb</a:t>
            </a:r>
            <a:r>
              <a:rPr lang="en-US" sz="4800" dirty="0" smtClean="0"/>
              <a:t>, td)</a:t>
            </a:r>
          </a:p>
          <a:p>
            <a:pPr marL="1371600" lvl="0" indent="-1371600" hangingPunct="0">
              <a:buAutoNum type="arabicPeriod"/>
            </a:pPr>
            <a:endParaRPr lang="en-US" sz="4800" dirty="0" smtClean="0"/>
          </a:p>
          <a:p>
            <a:pPr marL="0" indent="0">
              <a:buNone/>
            </a:pPr>
            <a:r>
              <a:rPr lang="en-US" sz="4800" dirty="0" smtClean="0"/>
              <a:t>     “LDL-P is the number for me.”  In the insulin resistant patient especially, LCL-C  (the routine cholesterol number) can be low and fool you.  </a:t>
            </a:r>
          </a:p>
          <a:p>
            <a:pPr marL="0" indent="0">
              <a:buNone/>
            </a:pPr>
            <a:r>
              <a:rPr lang="en-US" sz="4800" dirty="0"/>
              <a:t> </a:t>
            </a:r>
            <a:r>
              <a:rPr lang="en-US" sz="4800" dirty="0" smtClean="0"/>
              <a:t>     Don’t get bagged – it’s the particle number that we need, LDL-P.</a:t>
            </a:r>
          </a:p>
          <a:p>
            <a:pPr marL="0" indent="0">
              <a:buNone/>
            </a:pPr>
            <a:r>
              <a:rPr lang="en-US" sz="4800" dirty="0" smtClean="0"/>
              <a:t> </a:t>
            </a:r>
          </a:p>
          <a:p>
            <a:pPr marL="0" lvl="0" indent="0" hangingPunct="0">
              <a:buNone/>
            </a:pPr>
            <a:r>
              <a:rPr lang="en-US" sz="4800" dirty="0" smtClean="0"/>
              <a:t>2. Sugar is “toxic”. (</a:t>
            </a:r>
            <a:r>
              <a:rPr lang="en-US" sz="4800" dirty="0" err="1" smtClean="0"/>
              <a:t>rl</a:t>
            </a:r>
            <a:r>
              <a:rPr lang="en-US" sz="4800" dirty="0" smtClean="0"/>
              <a:t>)</a:t>
            </a:r>
          </a:p>
          <a:p>
            <a:pPr marL="1371600" lvl="0" indent="-1371600" hangingPunct="0">
              <a:buAutoNum type="arabicPeriod" startAt="2"/>
            </a:pPr>
            <a:endParaRPr lang="en-US" sz="4800" dirty="0" smtClean="0"/>
          </a:p>
          <a:p>
            <a:pPr marL="0" indent="0">
              <a:buNone/>
            </a:pPr>
            <a:r>
              <a:rPr lang="en-US" sz="4800" dirty="0" smtClean="0"/>
              <a:t>     Fructose is alcohol without the buzz.  So, we have a choice – beer belly or sugar  belly.  Sugar and high fructose corn syrup are the first to </a:t>
            </a:r>
          </a:p>
          <a:p>
            <a:pPr marL="0" indent="0">
              <a:buNone/>
            </a:pPr>
            <a:r>
              <a:rPr lang="en-US" sz="4800" dirty="0"/>
              <a:t> </a:t>
            </a:r>
            <a:r>
              <a:rPr lang="en-US" sz="4800" dirty="0" smtClean="0"/>
              <a:t>    go.  Both carbs and alcohol drive the triglyceride up.  See Robert </a:t>
            </a:r>
            <a:r>
              <a:rPr lang="en-US" sz="4800" dirty="0" err="1" smtClean="0"/>
              <a:t>Lustig’s</a:t>
            </a:r>
            <a:r>
              <a:rPr lang="en-US" sz="4800" dirty="0" smtClean="0"/>
              <a:t> </a:t>
            </a:r>
            <a:r>
              <a:rPr lang="en-US" sz="4800" u="sng" dirty="0" smtClean="0"/>
              <a:t>The Bitter Truth</a:t>
            </a:r>
            <a:r>
              <a:rPr lang="en-US" sz="4800" dirty="0" smtClean="0"/>
              <a:t>.</a:t>
            </a:r>
          </a:p>
          <a:p>
            <a:pPr marL="0" indent="0">
              <a:buNone/>
            </a:pPr>
            <a:r>
              <a:rPr lang="en-US" sz="4800" dirty="0" smtClean="0"/>
              <a:t> </a:t>
            </a:r>
          </a:p>
          <a:p>
            <a:pPr marL="0" lvl="0" indent="0" hangingPunct="0">
              <a:buNone/>
            </a:pPr>
            <a:r>
              <a:rPr lang="en-US" sz="4800" dirty="0" smtClean="0"/>
              <a:t>3. Carbs drive insulin drives fat. (</a:t>
            </a:r>
            <a:r>
              <a:rPr lang="en-US" sz="4800" dirty="0" err="1" smtClean="0"/>
              <a:t>gt</a:t>
            </a:r>
            <a:r>
              <a:rPr lang="en-US" sz="4800" dirty="0" smtClean="0"/>
              <a:t>)</a:t>
            </a:r>
          </a:p>
          <a:p>
            <a:pPr marL="0" lvl="0" indent="0" hangingPunct="0">
              <a:buNone/>
            </a:pPr>
            <a:endParaRPr lang="en-US" sz="4800" dirty="0" smtClean="0"/>
          </a:p>
          <a:p>
            <a:pPr marL="0" indent="0">
              <a:buNone/>
            </a:pPr>
            <a:r>
              <a:rPr lang="en-US" sz="4800" dirty="0"/>
              <a:t> </a:t>
            </a:r>
            <a:r>
              <a:rPr lang="en-US" sz="4800" dirty="0" smtClean="0"/>
              <a:t>    Diabetes and obesity are two sides of the same coin.</a:t>
            </a:r>
          </a:p>
          <a:p>
            <a:pPr marL="0" indent="0">
              <a:buNone/>
            </a:pPr>
            <a:r>
              <a:rPr lang="en-US" sz="4800" dirty="0" smtClean="0"/>
              <a:t> </a:t>
            </a:r>
          </a:p>
          <a:p>
            <a:pPr marL="0" lvl="0" indent="0" hangingPunct="0">
              <a:buNone/>
            </a:pPr>
            <a:r>
              <a:rPr lang="en-US" sz="4800" dirty="0" smtClean="0"/>
              <a:t>4. The problem is not the fats in our diet! (td, </a:t>
            </a:r>
            <a:r>
              <a:rPr lang="en-US" sz="4800" dirty="0" err="1" smtClean="0"/>
              <a:t>gt</a:t>
            </a:r>
            <a:r>
              <a:rPr lang="en-US" sz="4800" dirty="0" smtClean="0"/>
              <a:t>)</a:t>
            </a:r>
          </a:p>
          <a:p>
            <a:pPr marL="914400" lvl="0" indent="-914400" hangingPunct="0">
              <a:buAutoNum type="arabicPeriod" startAt="4"/>
            </a:pPr>
            <a:endParaRPr lang="en-US" sz="4800" dirty="0" smtClean="0"/>
          </a:p>
          <a:p>
            <a:pPr marL="0" indent="0">
              <a:buNone/>
            </a:pPr>
            <a:r>
              <a:rPr lang="en-US" sz="4800" dirty="0"/>
              <a:t> </a:t>
            </a:r>
            <a:r>
              <a:rPr lang="en-US" sz="4800" dirty="0" smtClean="0"/>
              <a:t>    The problem is the carbohydrates that are converted to fats in our liver that not only 	make us fat, but also cause so many other </a:t>
            </a:r>
          </a:p>
          <a:p>
            <a:pPr marL="0" indent="0">
              <a:buNone/>
            </a:pPr>
            <a:r>
              <a:rPr lang="en-US" sz="4800" dirty="0"/>
              <a:t> </a:t>
            </a:r>
            <a:r>
              <a:rPr lang="en-US" sz="4800" dirty="0" smtClean="0"/>
              <a:t>    problems.  See “The Body”.</a:t>
            </a:r>
          </a:p>
          <a:p>
            <a:pPr marL="0" indent="0">
              <a:buNone/>
            </a:pPr>
            <a:r>
              <a:rPr lang="en-US" sz="4800" dirty="0" smtClean="0"/>
              <a:t> </a:t>
            </a:r>
          </a:p>
          <a:p>
            <a:pPr marL="0" lvl="0" indent="0" hangingPunct="0">
              <a:buNone/>
            </a:pPr>
            <a:r>
              <a:rPr lang="en-US" sz="4800" dirty="0" smtClean="0"/>
              <a:t>5. A calorie is not a calorie. (</a:t>
            </a:r>
            <a:r>
              <a:rPr lang="en-US" sz="4800" dirty="0" err="1" smtClean="0"/>
              <a:t>gt</a:t>
            </a:r>
            <a:r>
              <a:rPr lang="en-US" sz="4800" dirty="0" smtClean="0"/>
              <a:t>, </a:t>
            </a:r>
            <a:r>
              <a:rPr lang="en-US" sz="4800" dirty="0" err="1" smtClean="0"/>
              <a:t>rl</a:t>
            </a:r>
            <a:r>
              <a:rPr lang="en-US" sz="4800" dirty="0" smtClean="0"/>
              <a:t>, td) *Dr. David Ludwig, JAMA</a:t>
            </a:r>
          </a:p>
          <a:p>
            <a:pPr marL="0" lvl="0" indent="0" hangingPunct="0">
              <a:buNone/>
            </a:pPr>
            <a:endParaRPr lang="en-US" sz="4800" dirty="0" smtClean="0"/>
          </a:p>
          <a:p>
            <a:pPr marL="0" indent="0">
              <a:buNone/>
            </a:pPr>
            <a:r>
              <a:rPr lang="en-US" sz="4800" dirty="0" smtClean="0"/>
              <a:t>    It’s not a calories in/calories out balance issue; it’s what the calories do in your unique	hormonal milieu.  It differs from </a:t>
            </a:r>
          </a:p>
          <a:p>
            <a:pPr marL="0" indent="0">
              <a:buNone/>
            </a:pPr>
            <a:r>
              <a:rPr lang="en-US" sz="4800" dirty="0"/>
              <a:t> </a:t>
            </a:r>
            <a:r>
              <a:rPr lang="en-US" sz="4800" dirty="0" smtClean="0"/>
              <a:t>   person to person and at different times of our lives.</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pPr marL="0" indent="0">
              <a:buNone/>
            </a:pPr>
            <a:r>
              <a:rPr lang="en-US" sz="4800" dirty="0" smtClean="0"/>
              <a:t> </a:t>
            </a:r>
          </a:p>
          <a:p>
            <a:r>
              <a:rPr lang="en-US" sz="4800" dirty="0" smtClean="0"/>
              <a:t> </a:t>
            </a:r>
          </a:p>
          <a:p>
            <a:r>
              <a:rPr lang="en-US" sz="4800" dirty="0" smtClean="0"/>
              <a:t> </a:t>
            </a:r>
          </a:p>
          <a:p>
            <a:r>
              <a:rPr lang="en-US" dirty="0" smtClean="0"/>
              <a:t> </a:t>
            </a:r>
          </a:p>
          <a:p>
            <a:r>
              <a:rPr lang="en-US" dirty="0" smtClean="0"/>
              <a:t> </a:t>
            </a:r>
          </a:p>
          <a:p>
            <a:r>
              <a:rPr lang="en-US" dirty="0" smtClean="0"/>
              <a:t> </a:t>
            </a:r>
          </a:p>
          <a:p>
            <a:r>
              <a:rPr lang="en-US" dirty="0" smtClean="0"/>
              <a:t> </a:t>
            </a:r>
          </a:p>
          <a:p>
            <a:r>
              <a:rPr lang="en-US" dirty="0" smtClean="0"/>
              <a:t> </a:t>
            </a:r>
          </a:p>
          <a:p>
            <a:r>
              <a:rPr lang="en-US" dirty="0" smtClean="0"/>
              <a:t> </a:t>
            </a:r>
          </a:p>
          <a:p>
            <a:r>
              <a:rPr lang="en-US" dirty="0" smtClean="0"/>
              <a:t> </a:t>
            </a:r>
          </a:p>
          <a:p>
            <a:r>
              <a:rPr lang="en-US" dirty="0" smtClean="0"/>
              <a:t> </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52400"/>
            <a:ext cx="3657600" cy="1180495"/>
          </a:xfrm>
          <a:prstGeom prst="rect">
            <a:avLst/>
          </a:prstGeom>
        </p:spPr>
      </p:pic>
    </p:spTree>
    <p:extLst>
      <p:ext uri="{BB962C8B-B14F-4D97-AF65-F5344CB8AC3E}">
        <p14:creationId xmlns:p14="http://schemas.microsoft.com/office/powerpoint/2010/main" val="2802847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686800" cy="6553200"/>
          </a:xfrm>
        </p:spPr>
        <p:txBody>
          <a:bodyPr>
            <a:noAutofit/>
          </a:bodyPr>
          <a:lstStyle/>
          <a:p>
            <a:pPr marL="0" lvl="0" indent="0" hangingPunct="0">
              <a:buNone/>
            </a:pPr>
            <a:r>
              <a:rPr lang="en-US" sz="1600" dirty="0" smtClean="0"/>
              <a:t>6</a:t>
            </a:r>
            <a:r>
              <a:rPr lang="en-US" sz="1400" dirty="0" smtClean="0"/>
              <a:t>. It’s difficult for the insulin resistant patient to lose weight by burning fat. (</a:t>
            </a:r>
            <a:r>
              <a:rPr lang="en-US" sz="1400" dirty="0" err="1" smtClean="0"/>
              <a:t>gt</a:t>
            </a:r>
            <a:r>
              <a:rPr lang="en-US" sz="1400" dirty="0" smtClean="0"/>
              <a:t>)</a:t>
            </a:r>
          </a:p>
          <a:p>
            <a:pPr marL="0" lvl="0" indent="0" hangingPunct="0">
              <a:buNone/>
            </a:pPr>
            <a:endParaRPr lang="en-US" sz="800" dirty="0" smtClean="0"/>
          </a:p>
          <a:p>
            <a:pPr marL="0" indent="0">
              <a:buNone/>
            </a:pPr>
            <a:r>
              <a:rPr lang="en-US" sz="1400" dirty="0"/>
              <a:t> </a:t>
            </a:r>
            <a:r>
              <a:rPr lang="en-US" sz="1400" dirty="0" smtClean="0"/>
              <a:t>   Rising insulin levels keep fat locked up in the fat cell.  We must attack the root cause of </a:t>
            </a:r>
          </a:p>
          <a:p>
            <a:pPr marL="0" indent="0">
              <a:buNone/>
            </a:pPr>
            <a:r>
              <a:rPr lang="en-US" sz="1400" dirty="0" smtClean="0"/>
              <a:t>    high insulin levels first. (gr)  This is the number one reason why low fat, low calorie diets fail.</a:t>
            </a:r>
          </a:p>
          <a:p>
            <a:pPr marL="0" indent="0">
              <a:buNone/>
            </a:pPr>
            <a:r>
              <a:rPr lang="en-US" sz="1400" dirty="0" smtClean="0"/>
              <a:t> </a:t>
            </a:r>
          </a:p>
          <a:p>
            <a:pPr marL="0" lvl="0" indent="0" hangingPunct="0">
              <a:buNone/>
            </a:pPr>
            <a:r>
              <a:rPr lang="en-US" sz="1400" dirty="0" smtClean="0"/>
              <a:t>7. Obesity is a hormonally driven disorder of fat accumulation (insulin is the hormone). (</a:t>
            </a:r>
            <a:r>
              <a:rPr lang="en-US" sz="1400" dirty="0" err="1" smtClean="0"/>
              <a:t>gt</a:t>
            </a:r>
            <a:r>
              <a:rPr lang="en-US" sz="1400" dirty="0" smtClean="0"/>
              <a:t>)</a:t>
            </a:r>
          </a:p>
          <a:p>
            <a:pPr marL="0" lvl="0" indent="0" hangingPunct="0">
              <a:buNone/>
            </a:pPr>
            <a:endParaRPr lang="en-US" sz="800" dirty="0" smtClean="0"/>
          </a:p>
          <a:p>
            <a:pPr marL="0" indent="0">
              <a:buNone/>
            </a:pPr>
            <a:r>
              <a:rPr lang="en-US" sz="1400" dirty="0"/>
              <a:t> </a:t>
            </a:r>
            <a:r>
              <a:rPr lang="en-US" sz="1400" dirty="0" smtClean="0"/>
              <a:t>    </a:t>
            </a:r>
            <a:r>
              <a:rPr lang="en-US" sz="1400" dirty="0" smtClean="0"/>
              <a:t>It’s </a:t>
            </a:r>
            <a:r>
              <a:rPr lang="en-US" sz="1400" dirty="0" smtClean="0"/>
              <a:t>not</a:t>
            </a:r>
            <a:r>
              <a:rPr lang="en-US" sz="1400" b="1" dirty="0" smtClean="0"/>
              <a:t> gluttony</a:t>
            </a:r>
            <a:r>
              <a:rPr lang="en-US" sz="1400" dirty="0" smtClean="0"/>
              <a:t>, it’s not</a:t>
            </a:r>
            <a:r>
              <a:rPr lang="en-US" sz="1400" b="1" dirty="0" smtClean="0"/>
              <a:t> sloth</a:t>
            </a:r>
            <a:r>
              <a:rPr lang="en-US" sz="1400" dirty="0" smtClean="0"/>
              <a:t>, it’s not a</a:t>
            </a:r>
            <a:r>
              <a:rPr lang="en-US" sz="1400" b="1" dirty="0" smtClean="0"/>
              <a:t> lack of discipline</a:t>
            </a:r>
            <a:r>
              <a:rPr lang="en-US" sz="1400" dirty="0" smtClean="0"/>
              <a:t>, as was implied about New 	Jersey’s </a:t>
            </a:r>
          </a:p>
          <a:p>
            <a:pPr marL="0" indent="0">
              <a:buNone/>
            </a:pPr>
            <a:r>
              <a:rPr lang="en-US" sz="1400" dirty="0"/>
              <a:t> </a:t>
            </a:r>
            <a:r>
              <a:rPr lang="en-US" sz="1400" dirty="0" smtClean="0"/>
              <a:t>   </a:t>
            </a:r>
            <a:r>
              <a:rPr lang="en-US" sz="1400" dirty="0" smtClean="0"/>
              <a:t> </a:t>
            </a:r>
            <a:r>
              <a:rPr lang="en-US" sz="1400" dirty="0" smtClean="0"/>
              <a:t>Governor Christi – he’s overweight, therefore, undisciplined, and therefore, not qualified to be </a:t>
            </a:r>
          </a:p>
          <a:p>
            <a:pPr marL="0" indent="0">
              <a:buNone/>
            </a:pPr>
            <a:r>
              <a:rPr lang="en-US" sz="1400" dirty="0"/>
              <a:t> </a:t>
            </a:r>
            <a:r>
              <a:rPr lang="en-US" sz="1400" dirty="0" smtClean="0"/>
              <a:t>  </a:t>
            </a:r>
            <a:r>
              <a:rPr lang="en-US" sz="1400" dirty="0" smtClean="0"/>
              <a:t>  </a:t>
            </a:r>
            <a:r>
              <a:rPr lang="en-US" sz="1400" dirty="0" smtClean="0"/>
              <a:t>President.  This is bad thinking and so unfair. (td)</a:t>
            </a:r>
          </a:p>
          <a:p>
            <a:pPr marL="0" indent="0">
              <a:buNone/>
            </a:pPr>
            <a:r>
              <a:rPr lang="en-US" sz="1400" dirty="0" smtClean="0"/>
              <a:t> </a:t>
            </a:r>
          </a:p>
          <a:p>
            <a:pPr marL="0" lvl="0" indent="0" hangingPunct="0">
              <a:buNone/>
            </a:pPr>
            <a:r>
              <a:rPr lang="en-US" sz="1400" dirty="0" smtClean="0"/>
              <a:t>8. It’s good to exercise every day that you eat. (</a:t>
            </a:r>
            <a:r>
              <a:rPr lang="en-US" sz="1400" dirty="0" err="1" smtClean="0"/>
              <a:t>wc</a:t>
            </a:r>
            <a:r>
              <a:rPr lang="en-US" sz="1400" dirty="0" smtClean="0"/>
              <a:t>)</a:t>
            </a:r>
          </a:p>
          <a:p>
            <a:pPr marL="0" lvl="0" indent="0" hangingPunct="0">
              <a:buNone/>
            </a:pPr>
            <a:endParaRPr lang="en-US" sz="1400" dirty="0" smtClean="0"/>
          </a:p>
          <a:p>
            <a:pPr marL="0" indent="0">
              <a:buNone/>
            </a:pPr>
            <a:r>
              <a:rPr lang="en-US" sz="1400" dirty="0"/>
              <a:t> </a:t>
            </a:r>
            <a:r>
              <a:rPr lang="en-US" sz="1400" dirty="0" smtClean="0"/>
              <a:t>    The first twenty minutes don’t count.  Exercise promotes increased muscle insulin sensitivity.</a:t>
            </a:r>
          </a:p>
          <a:p>
            <a:pPr marL="0" indent="0">
              <a:buNone/>
            </a:pPr>
            <a:r>
              <a:rPr lang="en-US" sz="1400" dirty="0" smtClean="0"/>
              <a:t> </a:t>
            </a:r>
          </a:p>
          <a:p>
            <a:pPr marL="0" lvl="0" indent="0" hangingPunct="0">
              <a:buNone/>
            </a:pPr>
            <a:r>
              <a:rPr lang="en-US" sz="1400" dirty="0" smtClean="0"/>
              <a:t>9. We can see type II diabetes coming fifteen to twenty years in advance. (many)</a:t>
            </a:r>
          </a:p>
          <a:p>
            <a:pPr marL="0" lvl="0" indent="0" hangingPunct="0">
              <a:buNone/>
            </a:pPr>
            <a:endParaRPr lang="en-US" sz="800" dirty="0" smtClean="0"/>
          </a:p>
          <a:p>
            <a:pPr marL="0" indent="0">
              <a:buNone/>
            </a:pPr>
            <a:r>
              <a:rPr lang="en-US" sz="1400" dirty="0"/>
              <a:t> </a:t>
            </a:r>
            <a:r>
              <a:rPr lang="en-US" sz="1400" dirty="0" smtClean="0"/>
              <a:t>    So much of this trouble is </a:t>
            </a:r>
            <a:r>
              <a:rPr lang="en-US" sz="1400" b="1" dirty="0" smtClean="0"/>
              <a:t>reversible</a:t>
            </a:r>
            <a:r>
              <a:rPr lang="en-US" sz="1400" dirty="0" smtClean="0"/>
              <a:t> if caught at the insulin resistant stage.  See “Our Best Case </a:t>
            </a:r>
          </a:p>
          <a:p>
            <a:pPr marL="0" indent="0">
              <a:buNone/>
            </a:pPr>
            <a:r>
              <a:rPr lang="en-US" sz="1400" dirty="0"/>
              <a:t> </a:t>
            </a:r>
            <a:r>
              <a:rPr lang="en-US" sz="1400" dirty="0" smtClean="0"/>
              <a:t>    </a:t>
            </a:r>
            <a:r>
              <a:rPr lang="en-US" sz="1400" dirty="0" smtClean="0"/>
              <a:t>Ever</a:t>
            </a:r>
            <a:r>
              <a:rPr lang="en-US" sz="1400" dirty="0" smtClean="0"/>
              <a:t>”.</a:t>
            </a:r>
            <a:endParaRPr lang="en-US" sz="1400" dirty="0" smtClean="0"/>
          </a:p>
          <a:p>
            <a:pPr marL="0" indent="0">
              <a:buNone/>
            </a:pPr>
            <a:r>
              <a:rPr lang="en-US" sz="1400" dirty="0" smtClean="0"/>
              <a:t> </a:t>
            </a:r>
          </a:p>
          <a:p>
            <a:pPr marL="0" indent="0">
              <a:buNone/>
            </a:pPr>
            <a:r>
              <a:rPr lang="en-US" sz="1400" dirty="0" smtClean="0"/>
              <a:t>10. Heart attacks happen when we have a combination of bad lipids (elevated LDL-P) and inflammation</a:t>
            </a:r>
          </a:p>
          <a:p>
            <a:pPr marL="0" indent="0">
              <a:buNone/>
            </a:pPr>
            <a:r>
              <a:rPr lang="en-US" sz="1400" dirty="0"/>
              <a:t> </a:t>
            </a:r>
            <a:r>
              <a:rPr lang="en-US" sz="1400" dirty="0" smtClean="0"/>
              <a:t>      (often increased insulin levels). (many)</a:t>
            </a:r>
          </a:p>
          <a:p>
            <a:pPr marL="0" indent="0">
              <a:buNone/>
            </a:pPr>
            <a:endParaRPr lang="en-US" sz="800" dirty="0" smtClean="0"/>
          </a:p>
          <a:p>
            <a:pPr marL="0" indent="0">
              <a:buNone/>
            </a:pPr>
            <a:r>
              <a:rPr lang="en-US" sz="1400" dirty="0"/>
              <a:t> </a:t>
            </a:r>
            <a:r>
              <a:rPr lang="en-US" sz="1400" dirty="0" smtClean="0"/>
              <a:t>      So, elevated triglycerides, low HDL, and high LDL-P make up the </a:t>
            </a:r>
            <a:r>
              <a:rPr lang="en-US" sz="1400" b="1" dirty="0" err="1" smtClean="0"/>
              <a:t>atherogenic</a:t>
            </a:r>
            <a:r>
              <a:rPr lang="en-US" sz="1400" b="1" dirty="0" smtClean="0"/>
              <a:t> triad</a:t>
            </a:r>
            <a:r>
              <a:rPr lang="en-US" sz="1400" dirty="0" smtClean="0"/>
              <a:t>.  	Trouble is </a:t>
            </a:r>
          </a:p>
          <a:p>
            <a:pPr marL="0" indent="0">
              <a:buNone/>
            </a:pPr>
            <a:r>
              <a:rPr lang="en-US" sz="1400" dirty="0"/>
              <a:t> </a:t>
            </a:r>
            <a:r>
              <a:rPr lang="en-US" sz="1400" dirty="0" smtClean="0"/>
              <a:t>      coming!  If a doctor tells you he can accurately assess your real risk </a:t>
            </a:r>
            <a:r>
              <a:rPr lang="en-US" sz="1400" dirty="0" smtClean="0"/>
              <a:t>from routine </a:t>
            </a:r>
            <a:r>
              <a:rPr lang="en-US" sz="1400" dirty="0" smtClean="0"/>
              <a:t>lab work, he is </a:t>
            </a:r>
          </a:p>
          <a:p>
            <a:pPr marL="0" indent="0">
              <a:buNone/>
            </a:pPr>
            <a:r>
              <a:rPr lang="en-US" sz="1400" b="1" dirty="0"/>
              <a:t> </a:t>
            </a:r>
            <a:r>
              <a:rPr lang="en-US" sz="1400" b="1" dirty="0" smtClean="0"/>
              <a:t>      delusional!</a:t>
            </a:r>
            <a:r>
              <a:rPr lang="en-US" sz="1400" dirty="0" smtClean="0"/>
              <a:t> (td) </a:t>
            </a:r>
          </a:p>
          <a:p>
            <a:pPr marL="0" indent="0">
              <a:buNone/>
            </a:pPr>
            <a:r>
              <a:rPr lang="en-US" sz="1400" dirty="0" smtClean="0"/>
              <a:t> </a:t>
            </a:r>
          </a:p>
          <a:p>
            <a:pPr marL="0" indent="0">
              <a:buNone/>
            </a:pPr>
            <a:endParaRPr lang="en-US"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609" y="6373571"/>
            <a:ext cx="1888761" cy="609600"/>
          </a:xfrm>
          <a:prstGeom prst="rect">
            <a:avLst/>
          </a:prstGeom>
        </p:spPr>
      </p:pic>
      <p:sp>
        <p:nvSpPr>
          <p:cNvPr id="5" name="Rectangle 4"/>
          <p:cNvSpPr/>
          <p:nvPr/>
        </p:nvSpPr>
        <p:spPr>
          <a:xfrm>
            <a:off x="270689" y="6516216"/>
            <a:ext cx="7861300" cy="215444"/>
          </a:xfrm>
          <a:prstGeom prst="rect">
            <a:avLst/>
          </a:prstGeom>
        </p:spPr>
        <p:txBody>
          <a:bodyPr wrap="square">
            <a:spAutoFit/>
          </a:bodyPr>
          <a:lstStyle/>
          <a:p>
            <a:pPr lvl="0"/>
            <a:r>
              <a:rPr lang="en-US" sz="800" dirty="0">
                <a:solidFill>
                  <a:schemeClr val="accent2">
                    <a:lumMod val="50000"/>
                  </a:schemeClr>
                </a:solidFill>
                <a:latin typeface="Arial" charset="0"/>
              </a:rPr>
              <a:t>All slides subject to copyright 2002-2012, </a:t>
            </a:r>
            <a:r>
              <a:rPr lang="en-US" sz="800" dirty="0" err="1">
                <a:solidFill>
                  <a:schemeClr val="accent2">
                    <a:lumMod val="50000"/>
                  </a:schemeClr>
                </a:solidFill>
                <a:latin typeface="Arial" charset="0"/>
              </a:rPr>
              <a:t>SpecialtyHealth</a:t>
            </a:r>
            <a:r>
              <a:rPr lang="en-US" sz="800" dirty="0">
                <a:solidFill>
                  <a:schemeClr val="accent2">
                    <a:lumMod val="50000"/>
                  </a:schemeClr>
                </a:solidFill>
                <a:latin typeface="Arial" charset="0"/>
              </a:rPr>
              <a:t>, Inc. All rights reserved. Reproduction forbidden without permission. www.specialtyhealth.com</a:t>
            </a:r>
            <a:endParaRPr lang="en-US" sz="800" dirty="0">
              <a:solidFill>
                <a:schemeClr val="accent2">
                  <a:lumMod val="50000"/>
                </a:schemeClr>
              </a:solidFill>
            </a:endParaRPr>
          </a:p>
        </p:txBody>
      </p:sp>
    </p:spTree>
    <p:extLst>
      <p:ext uri="{BB962C8B-B14F-4D97-AF65-F5344CB8AC3E}">
        <p14:creationId xmlns:p14="http://schemas.microsoft.com/office/powerpoint/2010/main" val="9438515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4627" y="990600"/>
            <a:ext cx="7772400" cy="1470025"/>
          </a:xfrm>
        </p:spPr>
        <p:txBody>
          <a:bodyPr/>
          <a:lstStyle/>
          <a:p>
            <a:r>
              <a:rPr lang="en-US" dirty="0" smtClean="0"/>
              <a:t>Lipids Briefly </a:t>
            </a:r>
            <a:endParaRPr lang="en-US" dirty="0"/>
          </a:p>
        </p:txBody>
      </p:sp>
      <p:sp>
        <p:nvSpPr>
          <p:cNvPr id="3" name="Subtitle 2"/>
          <p:cNvSpPr>
            <a:spLocks noGrp="1"/>
          </p:cNvSpPr>
          <p:nvPr>
            <p:ph type="subTitle" idx="1"/>
          </p:nvPr>
        </p:nvSpPr>
        <p:spPr>
          <a:xfrm>
            <a:off x="1132609" y="2286000"/>
            <a:ext cx="6400800" cy="1752600"/>
          </a:xfrm>
        </p:spPr>
        <p:txBody>
          <a:bodyPr>
            <a:normAutofit fontScale="77500" lnSpcReduction="20000"/>
          </a:bodyPr>
          <a:lstStyle/>
          <a:p>
            <a:r>
              <a:rPr lang="en-US" dirty="0" err="1" smtClean="0">
                <a:solidFill>
                  <a:schemeClr val="tx1"/>
                </a:solidFill>
              </a:rPr>
              <a:t>Lipidology</a:t>
            </a:r>
            <a:r>
              <a:rPr lang="en-US" dirty="0" smtClean="0">
                <a:solidFill>
                  <a:schemeClr val="tx1"/>
                </a:solidFill>
              </a:rPr>
              <a:t> - The exciting young science that gives us the best view through a “</a:t>
            </a:r>
            <a:r>
              <a:rPr lang="en-US" dirty="0">
                <a:solidFill>
                  <a:schemeClr val="tx1"/>
                </a:solidFill>
              </a:rPr>
              <a:t>M</a:t>
            </a:r>
            <a:r>
              <a:rPr lang="en-US" dirty="0" smtClean="0">
                <a:solidFill>
                  <a:schemeClr val="tx1"/>
                </a:solidFill>
              </a:rPr>
              <a:t>agic Window” revealing the earliest evidence of human disease. </a:t>
            </a:r>
          </a:p>
          <a:p>
            <a:r>
              <a:rPr lang="en-US" dirty="0" smtClean="0">
                <a:solidFill>
                  <a:schemeClr val="tx1"/>
                </a:solidFill>
              </a:rPr>
              <a:t>				   </a:t>
            </a:r>
            <a:r>
              <a:rPr lang="en-US" sz="2000" dirty="0" smtClean="0">
                <a:solidFill>
                  <a:schemeClr val="tx1"/>
                </a:solidFill>
              </a:rPr>
              <a:t>Adapted from Dr. Tara </a:t>
            </a:r>
            <a:r>
              <a:rPr lang="en-US" sz="2000" dirty="0" err="1" smtClean="0">
                <a:solidFill>
                  <a:schemeClr val="tx1"/>
                </a:solidFill>
              </a:rPr>
              <a:t>Dall</a:t>
            </a:r>
            <a:r>
              <a:rPr lang="en-US" sz="2000" dirty="0" smtClean="0">
                <a:solidFill>
                  <a:schemeClr val="tx1"/>
                </a:solidFill>
              </a:rPr>
              <a:t> </a:t>
            </a:r>
            <a:endParaRPr lang="en-US" sz="2000" dirty="0">
              <a:solidFill>
                <a:schemeClr val="tx1"/>
              </a:solidFill>
            </a:endParaRPr>
          </a:p>
        </p:txBody>
      </p:sp>
      <p:sp>
        <p:nvSpPr>
          <p:cNvPr id="4" name="TextBox 3"/>
          <p:cNvSpPr txBox="1"/>
          <p:nvPr/>
        </p:nvSpPr>
        <p:spPr>
          <a:xfrm>
            <a:off x="1132609" y="4114800"/>
            <a:ext cx="6553200" cy="1785104"/>
          </a:xfrm>
          <a:prstGeom prst="rect">
            <a:avLst/>
          </a:prstGeom>
          <a:noFill/>
        </p:spPr>
        <p:txBody>
          <a:bodyPr wrap="square" rtlCol="0">
            <a:spAutoFit/>
          </a:bodyPr>
          <a:lstStyle/>
          <a:p>
            <a:pPr algn="ctr"/>
            <a:r>
              <a:rPr lang="en-US" sz="2400" dirty="0" smtClean="0"/>
              <a:t>The National Lipid Association is only 10 years old.         Its leaders have been so incredibly generous. </a:t>
            </a:r>
          </a:p>
          <a:p>
            <a:pPr algn="ctr"/>
            <a:r>
              <a:rPr lang="en-US" sz="1400" dirty="0" smtClean="0"/>
              <a:t>                                                                          Dr. T. </a:t>
            </a:r>
            <a:r>
              <a:rPr lang="en-US" sz="1400" dirty="0" err="1" smtClean="0"/>
              <a:t>Dall</a:t>
            </a:r>
            <a:r>
              <a:rPr lang="en-US" sz="1400" dirty="0" smtClean="0"/>
              <a:t>, Dr. T. Dayspring, Dr. W. Cromwell</a:t>
            </a:r>
          </a:p>
          <a:p>
            <a:endParaRPr lang="en-US" sz="2400" dirty="0" smtClean="0"/>
          </a:p>
          <a:p>
            <a:endParaRPr lang="en-US" sz="2400" dirty="0"/>
          </a:p>
        </p:txBody>
      </p:sp>
      <p:sp>
        <p:nvSpPr>
          <p:cNvPr id="5" name="TextBox 4"/>
          <p:cNvSpPr txBox="1"/>
          <p:nvPr/>
        </p:nvSpPr>
        <p:spPr>
          <a:xfrm>
            <a:off x="1278082" y="5420071"/>
            <a:ext cx="7010400" cy="1077218"/>
          </a:xfrm>
          <a:prstGeom prst="rect">
            <a:avLst/>
          </a:prstGeom>
          <a:noFill/>
        </p:spPr>
        <p:txBody>
          <a:bodyPr wrap="square" rtlCol="0">
            <a:spAutoFit/>
          </a:bodyPr>
          <a:lstStyle/>
          <a:p>
            <a:r>
              <a:rPr lang="en-US" sz="3200" dirty="0" smtClean="0"/>
              <a:t>Advanced testing gives us a much more accurate way of looking at things.  </a:t>
            </a:r>
            <a:endParaRPr lang="en-US" sz="3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59325"/>
            <a:ext cx="3657600" cy="1180495"/>
          </a:xfrm>
          <a:prstGeom prst="rect">
            <a:avLst/>
          </a:prstGeom>
        </p:spPr>
      </p:pic>
    </p:spTree>
    <p:extLst>
      <p:ext uri="{BB962C8B-B14F-4D97-AF65-F5344CB8AC3E}">
        <p14:creationId xmlns:p14="http://schemas.microsoft.com/office/powerpoint/2010/main" val="540517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1143000"/>
            <a:ext cx="8229600" cy="1295400"/>
          </a:xfrm>
        </p:spPr>
        <p:txBody>
          <a:bodyPr>
            <a:normAutofit fontScale="90000"/>
          </a:bodyPr>
          <a:lstStyle/>
          <a:p>
            <a:pPr algn="ctr"/>
            <a:r>
              <a:rPr lang="en-US" sz="4000" dirty="0">
                <a:latin typeface="Arial" charset="0"/>
              </a:rPr>
              <a:t>TREATMENT</a:t>
            </a:r>
            <a:r>
              <a:rPr lang="en-US" sz="4000" dirty="0"/>
              <a:t> AS USUAL </a:t>
            </a:r>
            <a:br>
              <a:rPr lang="en-US" sz="4000" dirty="0"/>
            </a:br>
            <a:r>
              <a:rPr lang="en-US" sz="4000" dirty="0"/>
              <a:t>WILL GET YOU KILLED!!!!!!!!!           </a:t>
            </a:r>
          </a:p>
        </p:txBody>
      </p:sp>
      <p:sp>
        <p:nvSpPr>
          <p:cNvPr id="135171" name="Rectangle 3"/>
          <p:cNvSpPr>
            <a:spLocks noGrp="1" noChangeArrowheads="1"/>
          </p:cNvSpPr>
          <p:nvPr>
            <p:ph type="body" idx="1"/>
          </p:nvPr>
        </p:nvSpPr>
        <p:spPr>
          <a:xfrm>
            <a:off x="457200" y="2296391"/>
            <a:ext cx="8229600" cy="4419600"/>
          </a:xfrm>
        </p:spPr>
        <p:txBody>
          <a:bodyPr>
            <a:normAutofit fontScale="70000" lnSpcReduction="20000"/>
          </a:bodyPr>
          <a:lstStyle/>
          <a:p>
            <a:pPr algn="ctr">
              <a:buFont typeface="Wingdings" pitchFamily="2" charset="2"/>
              <a:buNone/>
            </a:pPr>
            <a:endParaRPr lang="en-US" sz="900" dirty="0" smtClean="0">
              <a:latin typeface="Arial" charset="0"/>
            </a:endParaRPr>
          </a:p>
          <a:p>
            <a:pPr marL="0" indent="0">
              <a:buFont typeface="Wingdings" pitchFamily="2" charset="2"/>
              <a:buNone/>
              <a:defRPr/>
            </a:pPr>
            <a:r>
              <a:rPr lang="en-US" sz="3600" dirty="0">
                <a:latin typeface="Arial" pitchFamily="34" charset="0"/>
                <a:cs typeface="Arial" pitchFamily="34" charset="0"/>
              </a:rPr>
              <a:t>“RECENT DATA FROM NHANES SHOWS THAT THE SINGLE BIGGEST CAUSE OF MYOCARDIAL INFARCTION IN THE U.S. IS INSULIN RESISTANCE. </a:t>
            </a:r>
          </a:p>
          <a:p>
            <a:pPr>
              <a:defRPr/>
            </a:pPr>
            <a:endParaRPr lang="en-US" sz="3600" dirty="0">
              <a:latin typeface="Arial" pitchFamily="34" charset="0"/>
              <a:cs typeface="Arial" pitchFamily="34" charset="0"/>
            </a:endParaRPr>
          </a:p>
          <a:p>
            <a:pPr marL="0" indent="0">
              <a:buFont typeface="Wingdings" pitchFamily="2" charset="2"/>
              <a:buNone/>
              <a:defRPr/>
            </a:pPr>
            <a:r>
              <a:rPr lang="en-US" sz="3600" dirty="0">
                <a:latin typeface="Arial" pitchFamily="34" charset="0"/>
                <a:cs typeface="Arial" pitchFamily="34" charset="0"/>
              </a:rPr>
              <a:t>IN YOUNG ADULTS  PREVENTING INSULIN RESISTANCE IS PREDICTED TO PREVENT 42% OF MYOCARDIAL INFARCTIONS”</a:t>
            </a:r>
          </a:p>
          <a:p>
            <a:pPr marL="0" indent="0">
              <a:buFont typeface="Wingdings" pitchFamily="2" charset="2"/>
              <a:buNone/>
              <a:defRPr/>
            </a:pPr>
            <a:r>
              <a:rPr lang="en-US" sz="3600" dirty="0">
                <a:latin typeface="Arial" pitchFamily="34" charset="0"/>
                <a:cs typeface="Arial" pitchFamily="34" charset="0"/>
              </a:rPr>
              <a:t>	</a:t>
            </a:r>
            <a:r>
              <a:rPr lang="en-US" sz="3600" dirty="0" smtClean="0">
                <a:latin typeface="Arial" pitchFamily="34" charset="0"/>
                <a:cs typeface="Arial" pitchFamily="34" charset="0"/>
              </a:rPr>
              <a:t>              </a:t>
            </a:r>
            <a:r>
              <a:rPr lang="en-US" sz="1400" dirty="0">
                <a:latin typeface="Arial" pitchFamily="34" charset="0"/>
                <a:cs typeface="Arial" pitchFamily="34" charset="0"/>
              </a:rPr>
              <a:t>Article: </a:t>
            </a:r>
            <a:r>
              <a:rPr lang="en-US" sz="1400" b="1" dirty="0">
                <a:latin typeface="Arial" pitchFamily="34" charset="0"/>
                <a:cs typeface="Arial" pitchFamily="34" charset="0"/>
              </a:rPr>
              <a:t>LIPOPROTEIN COMPOSITION REGULATES LDL-P by Thomas Dayspring MD ,FACP, </a:t>
            </a:r>
            <a:r>
              <a:rPr lang="en-US" sz="1400" b="1" dirty="0" smtClean="0">
                <a:latin typeface="Arial" pitchFamily="34" charset="0"/>
                <a:cs typeface="Arial" pitchFamily="34" charset="0"/>
              </a:rPr>
              <a:t>FNLA</a:t>
            </a:r>
          </a:p>
          <a:p>
            <a:pPr marL="0" indent="0">
              <a:buFont typeface="Wingdings" pitchFamily="2" charset="2"/>
              <a:buNone/>
              <a:defRPr/>
            </a:pPr>
            <a:endParaRPr lang="en-US" sz="1600" b="1" dirty="0">
              <a:latin typeface="Arial" pitchFamily="34" charset="0"/>
              <a:cs typeface="Arial" pitchFamily="34" charset="0"/>
            </a:endParaRPr>
          </a:p>
          <a:p>
            <a:pPr algn="ctr">
              <a:buFont typeface="Wingdings" pitchFamily="2" charset="2"/>
              <a:buNone/>
            </a:pPr>
            <a:r>
              <a:rPr lang="en-US" sz="3500" dirty="0" smtClean="0"/>
              <a:t>We must stop thinking about </a:t>
            </a:r>
            <a:r>
              <a:rPr lang="en-US" sz="3500" i="1" dirty="0" smtClean="0"/>
              <a:t>lipids </a:t>
            </a:r>
            <a:r>
              <a:rPr lang="en-US" sz="3500" dirty="0" smtClean="0"/>
              <a:t>and start counting </a:t>
            </a:r>
            <a:r>
              <a:rPr lang="en-US" sz="3500" i="1" dirty="0" smtClean="0"/>
              <a:t>lipoproteins. (NMR)</a:t>
            </a:r>
          </a:p>
          <a:p>
            <a:pPr algn="ctr">
              <a:buFont typeface="Wingdings" pitchFamily="2" charset="2"/>
              <a:buNone/>
            </a:pPr>
            <a:r>
              <a:rPr lang="en-US" sz="3500" i="1" dirty="0" smtClean="0"/>
              <a:t>“It’s not the passengers, it’s the cars.”</a:t>
            </a:r>
            <a:endParaRPr lang="en-US" sz="3500" i="1" dirty="0"/>
          </a:p>
        </p:txBody>
      </p:sp>
      <p:pic>
        <p:nvPicPr>
          <p:cNvPr id="135173" name="Picture 5" descr="Seal-WC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675" y="6629400"/>
            <a:ext cx="3143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52400"/>
            <a:ext cx="3657600" cy="1180495"/>
          </a:xfrm>
          <a:prstGeom prst="rect">
            <a:avLst/>
          </a:prstGeom>
        </p:spPr>
      </p:pic>
    </p:spTree>
    <p:extLst>
      <p:ext uri="{BB962C8B-B14F-4D97-AF65-F5344CB8AC3E}">
        <p14:creationId xmlns:p14="http://schemas.microsoft.com/office/powerpoint/2010/main" val="17845976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35170"/>
                                        </p:tgtEl>
                                      </p:cBhvr>
                                    </p:animEffect>
                                    <p:animScale>
                                      <p:cBhvr>
                                        <p:cTn id="7" dur="250" autoRev="1" fill="hold"/>
                                        <p:tgtEl>
                                          <p:spTgt spid="135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Grp="1" noChangeAspect="1"/>
          </p:cNvGraphicFramePr>
          <p:nvPr>
            <p:ph/>
            <p:extLst>
              <p:ext uri="{D42A27DB-BD31-4B8C-83A1-F6EECF244321}">
                <p14:modId xmlns:p14="http://schemas.microsoft.com/office/powerpoint/2010/main" val="1604290402"/>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9311"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6666447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38570" y="-1138570"/>
            <a:ext cx="6858000" cy="913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077200" y="1981200"/>
            <a:ext cx="685800" cy="369332"/>
          </a:xfrm>
          <a:prstGeom prst="rect">
            <a:avLst/>
          </a:prstGeom>
          <a:noFill/>
        </p:spPr>
        <p:txBody>
          <a:bodyPr wrap="square" rtlCol="0">
            <a:spAutoFit/>
          </a:bodyPr>
          <a:lstStyle/>
          <a:p>
            <a:r>
              <a:rPr lang="en-US" b="1" dirty="0" smtClean="0"/>
              <a:t>Cars</a:t>
            </a:r>
            <a:endParaRPr lang="en-US" b="1" dirty="0"/>
          </a:p>
        </p:txBody>
      </p:sp>
      <p:sp>
        <p:nvSpPr>
          <p:cNvPr id="5" name="TextBox 4"/>
          <p:cNvSpPr txBox="1"/>
          <p:nvPr/>
        </p:nvSpPr>
        <p:spPr>
          <a:xfrm>
            <a:off x="76200" y="2031878"/>
            <a:ext cx="1295400" cy="369332"/>
          </a:xfrm>
          <a:prstGeom prst="rect">
            <a:avLst/>
          </a:prstGeom>
          <a:noFill/>
        </p:spPr>
        <p:txBody>
          <a:bodyPr wrap="square" rtlCol="0">
            <a:spAutoFit/>
          </a:bodyPr>
          <a:lstStyle/>
          <a:p>
            <a:r>
              <a:rPr lang="en-US" b="1" dirty="0" smtClean="0"/>
              <a:t>Passengers</a:t>
            </a:r>
            <a:endParaRPr lang="en-US" b="1" dirty="0"/>
          </a:p>
        </p:txBody>
      </p:sp>
      <p:sp>
        <p:nvSpPr>
          <p:cNvPr id="6" name="TextBox 5"/>
          <p:cNvSpPr txBox="1"/>
          <p:nvPr/>
        </p:nvSpPr>
        <p:spPr>
          <a:xfrm>
            <a:off x="2014869" y="5911334"/>
            <a:ext cx="5105400" cy="369332"/>
          </a:xfrm>
          <a:prstGeom prst="rect">
            <a:avLst/>
          </a:prstGeom>
          <a:noFill/>
        </p:spPr>
        <p:txBody>
          <a:bodyPr wrap="square" rtlCol="0">
            <a:spAutoFit/>
          </a:bodyPr>
          <a:lstStyle/>
          <a:p>
            <a:r>
              <a:rPr lang="en-US" b="1" dirty="0" smtClean="0"/>
              <a:t>End of story: It’s  not the passengers, it’s the cars .</a:t>
            </a:r>
            <a:endParaRPr lang="en-US" b="1" dirty="0"/>
          </a:p>
        </p:txBody>
      </p:sp>
    </p:spTree>
    <p:extLst>
      <p:ext uri="{BB962C8B-B14F-4D97-AF65-F5344CB8AC3E}">
        <p14:creationId xmlns:p14="http://schemas.microsoft.com/office/powerpoint/2010/main" val="37705908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Kid_sketch_canary_small"/>
          <p:cNvPicPr>
            <a:picLocks noChangeAspect="1" noChangeArrowheads="1"/>
          </p:cNvPicPr>
          <p:nvPr/>
        </p:nvPicPr>
        <p:blipFill>
          <a:blip r:embed="rId3">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7581900" y="3200400"/>
            <a:ext cx="990600" cy="85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title"/>
          </p:nvPr>
        </p:nvSpPr>
        <p:spPr/>
        <p:txBody>
          <a:bodyPr>
            <a:normAutofit fontScale="90000"/>
          </a:bodyPr>
          <a:lstStyle/>
          <a:p>
            <a:pPr eaLnBrk="1" hangingPunct="1"/>
            <a:r>
              <a:rPr lang="en-US" dirty="0" smtClean="0"/>
              <a:t>Is There A Simple Way To Identify Insulin Resistance?</a:t>
            </a:r>
          </a:p>
        </p:txBody>
      </p:sp>
      <p:sp>
        <p:nvSpPr>
          <p:cNvPr id="21508" name="Rectangle 3"/>
          <p:cNvSpPr>
            <a:spLocks noGrp="1" noChangeArrowheads="1"/>
          </p:cNvSpPr>
          <p:nvPr>
            <p:ph idx="1"/>
          </p:nvPr>
        </p:nvSpPr>
        <p:spPr>
          <a:xfrm>
            <a:off x="215900" y="1600200"/>
            <a:ext cx="8089900" cy="4475176"/>
          </a:xfrm>
          <a:ln>
            <a:noFill/>
            <a:miter lim="800000"/>
            <a:headEnd/>
            <a:tailEnd/>
          </a:ln>
        </p:spPr>
        <p:txBody>
          <a:bodyPr>
            <a:normAutofit fontScale="92500" lnSpcReduction="20000"/>
          </a:bodyPr>
          <a:lstStyle/>
          <a:p>
            <a:pPr marL="0" indent="0" eaLnBrk="1" hangingPunct="1">
              <a:lnSpc>
                <a:spcPct val="90000"/>
              </a:lnSpc>
              <a:buClr>
                <a:srgbClr val="39442C"/>
              </a:buClr>
              <a:buNone/>
            </a:pPr>
            <a:r>
              <a:rPr lang="en-US" sz="2800" b="1" dirty="0" smtClean="0"/>
              <a:t>Yes</a:t>
            </a:r>
            <a:r>
              <a:rPr lang="en-US" sz="2800" dirty="0" smtClean="0"/>
              <a:t>:  A blood triglyceride/HDL ratio ≥ 3.5 provides a simple means of identifying insulin resistance.  </a:t>
            </a:r>
            <a:endParaRPr lang="en-US" sz="2000" dirty="0"/>
          </a:p>
          <a:p>
            <a:pPr marL="0" indent="0" eaLnBrk="1" hangingPunct="1">
              <a:lnSpc>
                <a:spcPct val="90000"/>
              </a:lnSpc>
              <a:buClr>
                <a:srgbClr val="39442C"/>
              </a:buClr>
              <a:buNone/>
            </a:pPr>
            <a:endParaRPr lang="en-US" sz="2000" dirty="0" smtClean="0"/>
          </a:p>
          <a:p>
            <a:pPr marL="0" indent="0" eaLnBrk="1" hangingPunct="1">
              <a:lnSpc>
                <a:spcPct val="90000"/>
              </a:lnSpc>
              <a:buClr>
                <a:srgbClr val="39442C"/>
              </a:buClr>
              <a:buNone/>
            </a:pPr>
            <a:r>
              <a:rPr lang="en-US" sz="2800" dirty="0" smtClean="0"/>
              <a:t>Insulin Resistance occurs early. It is the canary in the coal mine.  (20 year IR      DM2)</a:t>
            </a:r>
          </a:p>
          <a:p>
            <a:pPr marL="0" indent="0" eaLnBrk="1" hangingPunct="1">
              <a:lnSpc>
                <a:spcPct val="90000"/>
              </a:lnSpc>
              <a:buClr>
                <a:srgbClr val="39442C"/>
              </a:buClr>
              <a:buNone/>
            </a:pPr>
            <a:endParaRPr lang="en-US" sz="2800" dirty="0"/>
          </a:p>
          <a:p>
            <a:pPr marL="0" indent="0" eaLnBrk="1" hangingPunct="1">
              <a:lnSpc>
                <a:spcPct val="90000"/>
              </a:lnSpc>
              <a:buClr>
                <a:srgbClr val="39442C"/>
              </a:buClr>
              <a:buNone/>
            </a:pPr>
            <a:r>
              <a:rPr lang="en-US" sz="2800" dirty="0" smtClean="0"/>
              <a:t>Are you Insulin Resistant</a:t>
            </a:r>
            <a:r>
              <a:rPr lang="en-US" sz="2800" dirty="0" smtClean="0"/>
              <a:t>???  Do </a:t>
            </a:r>
            <a:r>
              <a:rPr lang="en-US" sz="2800" dirty="0" smtClean="0"/>
              <a:t>the math! </a:t>
            </a:r>
          </a:p>
          <a:p>
            <a:pPr marL="0" indent="0" eaLnBrk="1" hangingPunct="1">
              <a:lnSpc>
                <a:spcPct val="90000"/>
              </a:lnSpc>
              <a:buClr>
                <a:srgbClr val="39442C"/>
              </a:buClr>
              <a:buNone/>
            </a:pPr>
            <a:r>
              <a:rPr lang="en-US" sz="2800" dirty="0" smtClean="0"/>
              <a:t>Insulin Resistance </a:t>
            </a:r>
            <a:r>
              <a:rPr lang="en-US" sz="2800" b="1" dirty="0" smtClean="0"/>
              <a:t>is</a:t>
            </a:r>
            <a:r>
              <a:rPr lang="en-US" sz="2800" dirty="0" smtClean="0"/>
              <a:t> reversible. (</a:t>
            </a:r>
            <a:r>
              <a:rPr lang="en-US" sz="2800" b="1" dirty="0" smtClean="0"/>
              <a:t>It’s our nation’s biggest public health problem.)</a:t>
            </a:r>
          </a:p>
          <a:p>
            <a:pPr marL="0" indent="0" eaLnBrk="1" hangingPunct="1">
              <a:lnSpc>
                <a:spcPct val="90000"/>
              </a:lnSpc>
              <a:buClr>
                <a:srgbClr val="39442C"/>
              </a:buClr>
              <a:buNone/>
            </a:pPr>
            <a:endParaRPr lang="en-US" sz="2800" b="1" dirty="0"/>
          </a:p>
          <a:p>
            <a:pPr marL="0" indent="0" eaLnBrk="1" hangingPunct="1">
              <a:lnSpc>
                <a:spcPct val="90000"/>
              </a:lnSpc>
              <a:buClr>
                <a:srgbClr val="39442C"/>
              </a:buClr>
              <a:buNone/>
            </a:pPr>
            <a:r>
              <a:rPr lang="en-US" sz="2800" dirty="0" smtClean="0"/>
              <a:t>When we are insulin </a:t>
            </a:r>
            <a:r>
              <a:rPr lang="en-US" sz="2800" dirty="0" smtClean="0"/>
              <a:t>resistant, </a:t>
            </a:r>
            <a:r>
              <a:rPr lang="en-US" sz="2800" dirty="0" smtClean="0"/>
              <a:t>the particle number - LDL-P can be very, very </a:t>
            </a:r>
            <a:r>
              <a:rPr lang="en-US" sz="2800" b="1" dirty="0" smtClean="0"/>
              <a:t>high</a:t>
            </a:r>
            <a:r>
              <a:rPr lang="en-US" sz="2800" dirty="0" smtClean="0"/>
              <a:t>.  That’s what causes the heart attack!</a:t>
            </a:r>
          </a:p>
        </p:txBody>
      </p:sp>
      <p:sp>
        <p:nvSpPr>
          <p:cNvPr id="21511" name="Line 8"/>
          <p:cNvSpPr>
            <a:spLocks noChangeShapeType="1"/>
          </p:cNvSpPr>
          <p:nvPr/>
        </p:nvSpPr>
        <p:spPr bwMode="auto">
          <a:xfrm>
            <a:off x="2768009" y="2895600"/>
            <a:ext cx="304800" cy="0"/>
          </a:xfrm>
          <a:prstGeom prst="line">
            <a:avLst/>
          </a:prstGeom>
          <a:noFill/>
          <a:ln w="9525">
            <a:solidFill>
              <a:srgbClr val="39442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3" name="Text Box 10"/>
          <p:cNvSpPr txBox="1">
            <a:spLocks noChangeArrowheads="1"/>
          </p:cNvSpPr>
          <p:nvPr/>
        </p:nvSpPr>
        <p:spPr bwMode="auto">
          <a:xfrm>
            <a:off x="152400" y="6383608"/>
            <a:ext cx="38317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900" dirty="0"/>
              <a:t>			</a:t>
            </a:r>
            <a:r>
              <a:rPr lang="en-US" sz="900" dirty="0" smtClean="0"/>
              <a:t>                        </a:t>
            </a:r>
            <a:r>
              <a:rPr lang="en-US" sz="900" dirty="0" smtClean="0">
                <a:solidFill>
                  <a:schemeClr val="accent2">
                    <a:lumMod val="50000"/>
                  </a:schemeClr>
                </a:solidFill>
              </a:rPr>
              <a:t>* </a:t>
            </a:r>
            <a:r>
              <a:rPr lang="en-US" sz="900" dirty="0">
                <a:solidFill>
                  <a:schemeClr val="accent2">
                    <a:lumMod val="50000"/>
                  </a:schemeClr>
                </a:solidFill>
              </a:rPr>
              <a:t>Tracey McLaughlin, M.D., Gerald Reaven, M.D., Etc. </a:t>
            </a:r>
            <a:r>
              <a:rPr lang="en-US" sz="900" dirty="0" err="1">
                <a:solidFill>
                  <a:schemeClr val="accent2">
                    <a:lumMod val="50000"/>
                  </a:schemeClr>
                </a:solidFill>
              </a:rPr>
              <a:t>amjcard</a:t>
            </a:r>
            <a:r>
              <a:rPr lang="en-US" sz="900" dirty="0">
                <a:solidFill>
                  <a:schemeClr val="accent2">
                    <a:lumMod val="50000"/>
                  </a:schemeClr>
                </a:solidFill>
              </a:rPr>
              <a:t> 2005</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5978026"/>
            <a:ext cx="3657600" cy="1180495"/>
          </a:xfrm>
          <a:prstGeom prst="rect">
            <a:avLst/>
          </a:prstGeom>
        </p:spPr>
      </p:pic>
    </p:spTree>
    <p:extLst>
      <p:ext uri="{BB962C8B-B14F-4D97-AF65-F5344CB8AC3E}">
        <p14:creationId xmlns:p14="http://schemas.microsoft.com/office/powerpoint/2010/main" val="32605229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43000" y="-1143000"/>
            <a:ext cx="6858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247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228600" y="228600"/>
            <a:ext cx="8229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a:p>
            <a:endParaRPr lang="en-US" dirty="0"/>
          </a:p>
          <a:p>
            <a:endParaRPr lang="en-US" dirty="0">
              <a:solidFill>
                <a:schemeClr val="accent1">
                  <a:lumMod val="60000"/>
                  <a:lumOff val="40000"/>
                </a:schemeClr>
              </a:solidFill>
            </a:endParaRPr>
          </a:p>
          <a:p>
            <a:r>
              <a:rPr lang="en-US" dirty="0">
                <a:solidFill>
                  <a:schemeClr val="accent1">
                    <a:lumMod val="60000"/>
                    <a:lumOff val="40000"/>
                  </a:schemeClr>
                </a:solidFill>
                <a:latin typeface="Arial" pitchFamily="34" charset="0"/>
                <a:cs typeface="Arial" pitchFamily="34" charset="0"/>
              </a:rPr>
              <a:t>       </a:t>
            </a:r>
            <a:r>
              <a:rPr lang="en-US" sz="2000" dirty="0">
                <a:latin typeface="Arial" pitchFamily="34" charset="0"/>
                <a:cs typeface="Arial" pitchFamily="34" charset="0"/>
              </a:rPr>
              <a:t>The most forceful thing he said, the only time he raised his voice   </a:t>
            </a:r>
          </a:p>
          <a:p>
            <a:r>
              <a:rPr lang="en-US" sz="2000" dirty="0">
                <a:latin typeface="Arial" pitchFamily="34" charset="0"/>
                <a:cs typeface="Arial" pitchFamily="34" charset="0"/>
              </a:rPr>
              <a:t>       somewhat, was at the evening presentation when he said:</a:t>
            </a:r>
            <a:br>
              <a:rPr lang="en-US" sz="2000" dirty="0">
                <a:latin typeface="Arial" pitchFamily="34" charset="0"/>
                <a:cs typeface="Arial" pitchFamily="34" charset="0"/>
              </a:rPr>
            </a:br>
            <a:r>
              <a:rPr lang="en-US" sz="2000" dirty="0"/>
              <a:t/>
            </a:r>
            <a:br>
              <a:rPr lang="en-US" sz="2000" dirty="0"/>
            </a:br>
            <a:r>
              <a:rPr lang="en-US" dirty="0"/>
              <a:t/>
            </a:r>
            <a:br>
              <a:rPr lang="en-US" dirty="0"/>
            </a:br>
            <a:r>
              <a:rPr lang="en-US" sz="3200" dirty="0">
                <a:latin typeface="Arial" charset="0"/>
                <a:cs typeface="Arial" charset="0"/>
              </a:rPr>
              <a:t>“In trial after trial, in five major trials, it’s the particle number that always most closely tracks </a:t>
            </a:r>
            <a:r>
              <a:rPr lang="en-US" sz="3200" dirty="0" smtClean="0">
                <a:latin typeface="Arial" charset="0"/>
                <a:cs typeface="Arial" charset="0"/>
              </a:rPr>
              <a:t>risk.”</a:t>
            </a:r>
            <a:r>
              <a:rPr lang="en-US" sz="3200" dirty="0">
                <a:latin typeface="Arial" charset="0"/>
                <a:cs typeface="Arial" charset="0"/>
              </a:rPr>
              <a:t>   </a:t>
            </a:r>
            <a:br>
              <a:rPr lang="en-US" sz="3200" dirty="0">
                <a:latin typeface="Arial" charset="0"/>
                <a:cs typeface="Arial" charset="0"/>
              </a:rPr>
            </a:br>
            <a:r>
              <a:rPr lang="en-US" sz="1100" dirty="0">
                <a:latin typeface="Arial" charset="0"/>
                <a:cs typeface="Arial" charset="0"/>
              </a:rPr>
              <a:t>                                                                        </a:t>
            </a:r>
            <a:r>
              <a:rPr lang="en-US" sz="1200" dirty="0">
                <a:latin typeface="Arial" charset="0"/>
                <a:cs typeface="Arial" charset="0"/>
              </a:rPr>
              <a:t>William Cromwell, M.D. </a:t>
            </a:r>
            <a:r>
              <a:rPr lang="en-US" sz="1200" dirty="0" err="1">
                <a:latin typeface="Arial" charset="0"/>
                <a:cs typeface="Arial" charset="0"/>
              </a:rPr>
              <a:t>SpecialtyHealth</a:t>
            </a:r>
            <a:r>
              <a:rPr lang="en-US" sz="1200" dirty="0">
                <a:latin typeface="Arial" charset="0"/>
                <a:cs typeface="Arial" charset="0"/>
              </a:rPr>
              <a:t> Wellness Workshop, September, 2011</a:t>
            </a:r>
            <a:br>
              <a:rPr lang="en-US" sz="1200" dirty="0">
                <a:latin typeface="Arial" charset="0"/>
                <a:cs typeface="Arial" charset="0"/>
              </a:rPr>
            </a:br>
            <a:r>
              <a:rPr lang="en-US" sz="1200" dirty="0" smtClean="0">
                <a:latin typeface="Arial" charset="0"/>
                <a:cs typeface="Arial" charset="0"/>
              </a:rPr>
              <a:t>						     (Video #8 at specialtyhealth.com)</a:t>
            </a:r>
            <a:endParaRPr lang="en-US" dirty="0"/>
          </a:p>
        </p:txBody>
      </p:sp>
      <p:sp>
        <p:nvSpPr>
          <p:cNvPr id="17412" name="TextBox 1"/>
          <p:cNvSpPr txBox="1">
            <a:spLocks noChangeArrowheads="1"/>
          </p:cNvSpPr>
          <p:nvPr/>
        </p:nvSpPr>
        <p:spPr bwMode="auto">
          <a:xfrm>
            <a:off x="952005" y="4334839"/>
            <a:ext cx="632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dirty="0">
                <a:latin typeface="Arial" pitchFamily="34" charset="0"/>
                <a:cs typeface="Arial" pitchFamily="34" charset="0"/>
              </a:rPr>
              <a:t>It’s not the passengers, it’s the cars!  </a:t>
            </a:r>
          </a:p>
        </p:txBody>
      </p:sp>
      <p:sp>
        <p:nvSpPr>
          <p:cNvPr id="17413" name="Rectangle 2"/>
          <p:cNvSpPr>
            <a:spLocks noChangeArrowheads="1"/>
          </p:cNvSpPr>
          <p:nvPr/>
        </p:nvSpPr>
        <p:spPr bwMode="auto">
          <a:xfrm>
            <a:off x="4572000" y="4867952"/>
            <a:ext cx="2205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latin typeface="Arial" charset="0"/>
                <a:cs typeface="Arial" charset="0"/>
              </a:rPr>
              <a:t>              Dr. Michael Richman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0"/>
            <a:ext cx="3657600" cy="1180495"/>
          </a:xfrm>
          <a:prstGeom prst="rect">
            <a:avLst/>
          </a:prstGeom>
        </p:spPr>
      </p:pic>
      <p:sp>
        <p:nvSpPr>
          <p:cNvPr id="2" name="TextBox 1"/>
          <p:cNvSpPr txBox="1"/>
          <p:nvPr/>
        </p:nvSpPr>
        <p:spPr>
          <a:xfrm>
            <a:off x="449376" y="5334000"/>
            <a:ext cx="7801902" cy="1015663"/>
          </a:xfrm>
          <a:prstGeom prst="rect">
            <a:avLst/>
          </a:prstGeom>
          <a:noFill/>
        </p:spPr>
        <p:txBody>
          <a:bodyPr wrap="square" rtlCol="0">
            <a:spAutoFit/>
          </a:bodyPr>
          <a:lstStyle/>
          <a:p>
            <a:r>
              <a:rPr lang="en-US" sz="2000" dirty="0" smtClean="0">
                <a:latin typeface="Arial" pitchFamily="34" charset="0"/>
                <a:cs typeface="Arial" pitchFamily="34" charset="0"/>
              </a:rPr>
              <a:t>Understanding this critical lipid concept alone could save our cash strapped cities millions and millions of dollars, and help us avoid so many tragic events!</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736080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normAutofit/>
          </a:bodyPr>
          <a:lstStyle/>
          <a:p>
            <a:r>
              <a:rPr lang="en-US" dirty="0" smtClean="0"/>
              <a:t>Question Two</a:t>
            </a:r>
            <a:br>
              <a:rPr lang="en-US" dirty="0" smtClean="0"/>
            </a:br>
            <a:r>
              <a:rPr lang="en-US" sz="2200" dirty="0" smtClean="0"/>
              <a:t>(Was the heart attack preventable?)</a:t>
            </a:r>
            <a:endParaRPr lang="en-US" sz="2200" dirty="0"/>
          </a:p>
        </p:txBody>
      </p:sp>
      <p:sp>
        <p:nvSpPr>
          <p:cNvPr id="3" name="Content Placeholder 2"/>
          <p:cNvSpPr>
            <a:spLocks noGrp="1"/>
          </p:cNvSpPr>
          <p:nvPr>
            <p:ph idx="1"/>
          </p:nvPr>
        </p:nvSpPr>
        <p:spPr>
          <a:xfrm>
            <a:off x="304800" y="2209800"/>
            <a:ext cx="8534400" cy="4525963"/>
          </a:xfrm>
        </p:spPr>
        <p:txBody>
          <a:bodyPr>
            <a:normAutofit fontScale="85000" lnSpcReduction="20000"/>
          </a:bodyPr>
          <a:lstStyle/>
          <a:p>
            <a:pPr marL="0" indent="0">
              <a:buNone/>
            </a:pPr>
            <a:r>
              <a:rPr lang="en-US" dirty="0" smtClean="0"/>
              <a:t>Answer:  Hindsight </a:t>
            </a:r>
            <a:r>
              <a:rPr lang="en-US" dirty="0" smtClean="0"/>
              <a:t>is 20/20. We are not here to second guess anyone!               Current thinking is that Heart Disease is not only </a:t>
            </a:r>
            <a:r>
              <a:rPr lang="en-US" b="1" dirty="0" smtClean="0"/>
              <a:t>preventable</a:t>
            </a:r>
            <a:r>
              <a:rPr lang="en-US" dirty="0" smtClean="0"/>
              <a:t>, </a:t>
            </a:r>
            <a:r>
              <a:rPr lang="en-US" b="1" dirty="0" smtClean="0"/>
              <a:t>it’s reversible</a:t>
            </a:r>
            <a:r>
              <a:rPr lang="en-US" dirty="0" smtClean="0"/>
              <a:t>.  </a:t>
            </a:r>
          </a:p>
          <a:p>
            <a:pPr marL="0" indent="0">
              <a:buNone/>
            </a:pPr>
            <a:endParaRPr lang="en-US" dirty="0" smtClean="0"/>
          </a:p>
          <a:p>
            <a:pPr marL="0" indent="0">
              <a:buNone/>
            </a:pPr>
            <a:r>
              <a:rPr lang="en-US" dirty="0" smtClean="0"/>
              <a:t>Especially with the Police and Firefighters (high risk people</a:t>
            </a:r>
            <a:r>
              <a:rPr lang="en-US" dirty="0" smtClean="0"/>
              <a:t>), </a:t>
            </a:r>
            <a:r>
              <a:rPr lang="en-US" dirty="0" smtClean="0"/>
              <a:t>we take an </a:t>
            </a:r>
            <a:r>
              <a:rPr lang="en-US" i="1" dirty="0" smtClean="0"/>
              <a:t>aggressive</a:t>
            </a:r>
            <a:r>
              <a:rPr lang="en-US" dirty="0" smtClean="0"/>
              <a:t>, </a:t>
            </a:r>
            <a:r>
              <a:rPr lang="en-US" i="1" dirty="0" smtClean="0"/>
              <a:t>proactive</a:t>
            </a:r>
            <a:r>
              <a:rPr lang="en-US" dirty="0" smtClean="0"/>
              <a:t> approach.  We test </a:t>
            </a:r>
            <a:r>
              <a:rPr lang="en-US" b="1" dirty="0" smtClean="0"/>
              <a:t>early</a:t>
            </a:r>
            <a:r>
              <a:rPr lang="en-US" dirty="0" smtClean="0"/>
              <a:t> (NMR), we treat </a:t>
            </a:r>
            <a:r>
              <a:rPr lang="en-US" b="1" dirty="0" smtClean="0"/>
              <a:t>early</a:t>
            </a:r>
            <a:r>
              <a:rPr lang="en-US" dirty="0" smtClean="0"/>
              <a:t>. </a:t>
            </a:r>
          </a:p>
          <a:p>
            <a:pPr marL="0" indent="0">
              <a:buNone/>
            </a:pPr>
            <a:endParaRPr lang="en-US" dirty="0" smtClean="0"/>
          </a:p>
          <a:p>
            <a:pPr marL="0" indent="0">
              <a:buNone/>
            </a:pPr>
            <a:r>
              <a:rPr lang="en-US" dirty="0" smtClean="0"/>
              <a:t>We seek out the </a:t>
            </a:r>
            <a:r>
              <a:rPr lang="en-US" u="sng" dirty="0"/>
              <a:t>h</a:t>
            </a:r>
            <a:r>
              <a:rPr lang="en-US" u="sng" dirty="0" smtClean="0"/>
              <a:t>igh </a:t>
            </a:r>
            <a:r>
              <a:rPr lang="en-US" u="sng" dirty="0"/>
              <a:t>r</a:t>
            </a:r>
            <a:r>
              <a:rPr lang="en-US" u="sng" dirty="0" smtClean="0"/>
              <a:t>isk </a:t>
            </a:r>
            <a:r>
              <a:rPr lang="en-US" u="sng" dirty="0" smtClean="0"/>
              <a:t>patient</a:t>
            </a:r>
            <a:r>
              <a:rPr lang="en-US" dirty="0" smtClean="0"/>
              <a:t> and </a:t>
            </a:r>
            <a:r>
              <a:rPr lang="en-US" dirty="0" smtClean="0"/>
              <a:t>we apply the systems approach. </a:t>
            </a:r>
            <a:r>
              <a:rPr lang="en-US" sz="1500" dirty="0" smtClean="0"/>
              <a:t>(S.P.)</a:t>
            </a:r>
          </a:p>
          <a:p>
            <a:pPr marL="0" indent="0">
              <a:buNone/>
            </a:pPr>
            <a:r>
              <a:rPr lang="en-US" dirty="0" smtClean="0"/>
              <a:t>We treat them like an </a:t>
            </a:r>
            <a:r>
              <a:rPr lang="en-US" b="1" dirty="0" smtClean="0"/>
              <a:t>athlete</a:t>
            </a:r>
            <a:r>
              <a:rPr lang="en-US" dirty="0" smtClean="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52401"/>
            <a:ext cx="3505200" cy="1131308"/>
          </a:xfrm>
          <a:prstGeom prst="rect">
            <a:avLst/>
          </a:prstGeom>
        </p:spPr>
      </p:pic>
    </p:spTree>
    <p:extLst>
      <p:ext uri="{BB962C8B-B14F-4D97-AF65-F5344CB8AC3E}">
        <p14:creationId xmlns:p14="http://schemas.microsoft.com/office/powerpoint/2010/main" val="18073543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Arrow Connector 5"/>
          <p:cNvCxnSpPr/>
          <p:nvPr/>
        </p:nvCxnSpPr>
        <p:spPr>
          <a:xfrm flipV="1">
            <a:off x="1371600" y="2286000"/>
            <a:ext cx="0" cy="2743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1371600" y="5029200"/>
            <a:ext cx="6096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1905000" y="50546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2514600" y="5016500"/>
            <a:ext cx="0" cy="279400"/>
          </a:xfrm>
          <a:prstGeom prst="line">
            <a:avLst/>
          </a:prstGeom>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3124200" y="5054600"/>
            <a:ext cx="0" cy="29210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3733800" y="50292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4419600" y="5080000"/>
            <a:ext cx="0" cy="22860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5181600" y="5016500"/>
            <a:ext cx="0" cy="30480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5715000" y="50800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6400800" y="5080000"/>
            <a:ext cx="0" cy="22860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7010400" y="5080000"/>
            <a:ext cx="0" cy="228600"/>
          </a:xfrm>
          <a:prstGeom prst="line">
            <a:avLst/>
          </a:prstGeom>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4191000" y="5377934"/>
            <a:ext cx="457200" cy="369332"/>
          </a:xfrm>
          <a:prstGeom prst="rect">
            <a:avLst/>
          </a:prstGeom>
          <a:noFill/>
        </p:spPr>
        <p:txBody>
          <a:bodyPr wrap="square" rtlCol="0">
            <a:spAutoFit/>
          </a:bodyPr>
          <a:lstStyle/>
          <a:p>
            <a:r>
              <a:rPr lang="en-US" dirty="0" smtClean="0"/>
              <a:t>50</a:t>
            </a:r>
            <a:endParaRPr lang="en-US" dirty="0"/>
          </a:p>
        </p:txBody>
      </p:sp>
      <p:sp>
        <p:nvSpPr>
          <p:cNvPr id="33" name="TextBox 32"/>
          <p:cNvSpPr txBox="1"/>
          <p:nvPr/>
        </p:nvSpPr>
        <p:spPr>
          <a:xfrm>
            <a:off x="6832600" y="5321300"/>
            <a:ext cx="533400" cy="369332"/>
          </a:xfrm>
          <a:prstGeom prst="rect">
            <a:avLst/>
          </a:prstGeom>
          <a:noFill/>
        </p:spPr>
        <p:txBody>
          <a:bodyPr wrap="square" rtlCol="0">
            <a:spAutoFit/>
          </a:bodyPr>
          <a:lstStyle/>
          <a:p>
            <a:r>
              <a:rPr lang="en-US" dirty="0" smtClean="0"/>
              <a:t>90</a:t>
            </a:r>
            <a:endParaRPr lang="en-US" dirty="0"/>
          </a:p>
        </p:txBody>
      </p:sp>
      <p:sp>
        <p:nvSpPr>
          <p:cNvPr id="34" name="TextBox 33"/>
          <p:cNvSpPr txBox="1"/>
          <p:nvPr/>
        </p:nvSpPr>
        <p:spPr>
          <a:xfrm>
            <a:off x="1600200" y="5321300"/>
            <a:ext cx="609600" cy="369332"/>
          </a:xfrm>
          <a:prstGeom prst="rect">
            <a:avLst/>
          </a:prstGeom>
          <a:noFill/>
        </p:spPr>
        <p:txBody>
          <a:bodyPr wrap="square" rtlCol="0">
            <a:spAutoFit/>
          </a:bodyPr>
          <a:lstStyle/>
          <a:p>
            <a:r>
              <a:rPr lang="en-US" dirty="0" smtClean="0"/>
              <a:t>10</a:t>
            </a:r>
            <a:endParaRPr lang="en-US" dirty="0"/>
          </a:p>
        </p:txBody>
      </p:sp>
      <p:sp>
        <p:nvSpPr>
          <p:cNvPr id="54" name="TextBox 53"/>
          <p:cNvSpPr txBox="1"/>
          <p:nvPr/>
        </p:nvSpPr>
        <p:spPr>
          <a:xfrm>
            <a:off x="2895600" y="5377934"/>
            <a:ext cx="457200" cy="369332"/>
          </a:xfrm>
          <a:prstGeom prst="rect">
            <a:avLst/>
          </a:prstGeom>
          <a:noFill/>
        </p:spPr>
        <p:txBody>
          <a:bodyPr wrap="square" rtlCol="0">
            <a:spAutoFit/>
          </a:bodyPr>
          <a:lstStyle/>
          <a:p>
            <a:r>
              <a:rPr lang="en-US" dirty="0" smtClean="0"/>
              <a:t>30</a:t>
            </a:r>
            <a:endParaRPr lang="en-US" dirty="0"/>
          </a:p>
        </p:txBody>
      </p:sp>
      <p:sp>
        <p:nvSpPr>
          <p:cNvPr id="55" name="TextBox 54"/>
          <p:cNvSpPr txBox="1"/>
          <p:nvPr/>
        </p:nvSpPr>
        <p:spPr>
          <a:xfrm>
            <a:off x="5538651" y="5357586"/>
            <a:ext cx="457200" cy="369332"/>
          </a:xfrm>
          <a:prstGeom prst="rect">
            <a:avLst/>
          </a:prstGeom>
          <a:noFill/>
        </p:spPr>
        <p:txBody>
          <a:bodyPr wrap="square" rtlCol="0">
            <a:spAutoFit/>
          </a:bodyPr>
          <a:lstStyle/>
          <a:p>
            <a:r>
              <a:rPr lang="en-US" dirty="0" smtClean="0"/>
              <a:t>70</a:t>
            </a:r>
            <a:endParaRPr lang="en-US" dirty="0"/>
          </a:p>
        </p:txBody>
      </p:sp>
      <p:sp>
        <p:nvSpPr>
          <p:cNvPr id="58" name="TextBox 57"/>
          <p:cNvSpPr txBox="1"/>
          <p:nvPr/>
        </p:nvSpPr>
        <p:spPr>
          <a:xfrm>
            <a:off x="228600" y="2590800"/>
            <a:ext cx="990600" cy="646331"/>
          </a:xfrm>
          <a:prstGeom prst="rect">
            <a:avLst/>
          </a:prstGeom>
          <a:noFill/>
        </p:spPr>
        <p:txBody>
          <a:bodyPr wrap="square" rtlCol="0">
            <a:spAutoFit/>
          </a:bodyPr>
          <a:lstStyle/>
          <a:p>
            <a:r>
              <a:rPr lang="en-US" b="1" dirty="0" smtClean="0"/>
              <a:t>Quality of Life</a:t>
            </a:r>
            <a:endParaRPr lang="en-US" b="1" dirty="0"/>
          </a:p>
        </p:txBody>
      </p:sp>
      <p:sp>
        <p:nvSpPr>
          <p:cNvPr id="59" name="TextBox 58"/>
          <p:cNvSpPr txBox="1"/>
          <p:nvPr/>
        </p:nvSpPr>
        <p:spPr>
          <a:xfrm>
            <a:off x="4022955" y="5692259"/>
            <a:ext cx="1340826" cy="369332"/>
          </a:xfrm>
          <a:prstGeom prst="rect">
            <a:avLst/>
          </a:prstGeom>
          <a:noFill/>
        </p:spPr>
        <p:txBody>
          <a:bodyPr wrap="square" rtlCol="0">
            <a:spAutoFit/>
          </a:bodyPr>
          <a:lstStyle/>
          <a:p>
            <a:r>
              <a:rPr lang="en-US" b="1" dirty="0" smtClean="0">
                <a:latin typeface="Arial" pitchFamily="34" charset="0"/>
                <a:cs typeface="Arial" pitchFamily="34" charset="0"/>
              </a:rPr>
              <a:t>TIME</a:t>
            </a:r>
            <a:endParaRPr lang="en-US" b="1" dirty="0">
              <a:latin typeface="Arial" pitchFamily="34" charset="0"/>
              <a:cs typeface="Arial" pitchFamily="34" charset="0"/>
            </a:endParaRPr>
          </a:p>
        </p:txBody>
      </p:sp>
      <p:sp>
        <p:nvSpPr>
          <p:cNvPr id="62" name="Rectangle 61"/>
          <p:cNvSpPr/>
          <p:nvPr/>
        </p:nvSpPr>
        <p:spPr>
          <a:xfrm>
            <a:off x="1677158" y="1309151"/>
            <a:ext cx="6032421" cy="646331"/>
          </a:xfrm>
          <a:prstGeom prst="rect">
            <a:avLst/>
          </a:prstGeom>
          <a:noFill/>
        </p:spPr>
        <p:txBody>
          <a:bodyPr wrap="non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solidFill>
                  <a:schemeClr val="bg2">
                    <a:lumMod val="75000"/>
                  </a:schemeClr>
                </a:solidFill>
                <a:effectLst/>
                <a:latin typeface="Arial" pitchFamily="34" charset="0"/>
                <a:cs typeface="Arial" pitchFamily="34" charset="0"/>
              </a:rPr>
              <a:t>Compression of Morbidity </a:t>
            </a:r>
            <a:endParaRPr lang="en-US" sz="3600" b="1" cap="none" spc="0" dirty="0">
              <a:ln w="10541" cmpd="sng">
                <a:solidFill>
                  <a:srgbClr val="7D7D7D">
                    <a:tint val="100000"/>
                    <a:shade val="100000"/>
                    <a:satMod val="110000"/>
                  </a:srgbClr>
                </a:solidFill>
                <a:prstDash val="solid"/>
              </a:ln>
              <a:solidFill>
                <a:schemeClr val="bg2">
                  <a:lumMod val="75000"/>
                </a:schemeClr>
              </a:solidFill>
              <a:effectLst/>
              <a:latin typeface="Arial" pitchFamily="34" charset="0"/>
              <a:cs typeface="Arial" pitchFamily="34" charset="0"/>
            </a:endParaRPr>
          </a:p>
        </p:txBody>
      </p:sp>
      <p:cxnSp>
        <p:nvCxnSpPr>
          <p:cNvPr id="66" name="Straight Connector 65"/>
          <p:cNvCxnSpPr/>
          <p:nvPr/>
        </p:nvCxnSpPr>
        <p:spPr>
          <a:xfrm>
            <a:off x="1447800" y="2438400"/>
            <a:ext cx="5181600"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Arrow Connector 67"/>
          <p:cNvCxnSpPr/>
          <p:nvPr/>
        </p:nvCxnSpPr>
        <p:spPr>
          <a:xfrm>
            <a:off x="6651171" y="2438399"/>
            <a:ext cx="0" cy="24384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0" name="Straight Connector 69"/>
          <p:cNvCxnSpPr/>
          <p:nvPr/>
        </p:nvCxnSpPr>
        <p:spPr>
          <a:xfrm>
            <a:off x="1371600" y="2913965"/>
            <a:ext cx="2667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2" name="Straight Arrow Connector 71"/>
          <p:cNvCxnSpPr/>
          <p:nvPr/>
        </p:nvCxnSpPr>
        <p:spPr>
          <a:xfrm>
            <a:off x="4038600" y="2913965"/>
            <a:ext cx="0" cy="19628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4" name="Straight Connector 73"/>
          <p:cNvCxnSpPr>
            <a:endCxn id="81" idx="0"/>
          </p:cNvCxnSpPr>
          <p:nvPr/>
        </p:nvCxnSpPr>
        <p:spPr>
          <a:xfrm flipV="1">
            <a:off x="1371600" y="2679700"/>
            <a:ext cx="2484120" cy="10"/>
          </a:xfrm>
          <a:prstGeom prst="line">
            <a:avLst/>
          </a:prstGeom>
          <a:ln>
            <a:solidFill>
              <a:schemeClr val="accent6"/>
            </a:solidFill>
          </a:ln>
          <a:effectLst>
            <a:outerShdw blurRad="40005" dist="22860" dir="5400000" algn="ctr" rotWithShape="0">
              <a:srgbClr val="000000">
                <a:alpha val="35000"/>
              </a:srgbClr>
            </a:outerShdw>
          </a:effectLst>
        </p:spPr>
        <p:style>
          <a:lnRef idx="3">
            <a:schemeClr val="accent6"/>
          </a:lnRef>
          <a:fillRef idx="0">
            <a:schemeClr val="accent6"/>
          </a:fillRef>
          <a:effectRef idx="2">
            <a:schemeClr val="accent6"/>
          </a:effectRef>
          <a:fontRef idx="minor">
            <a:schemeClr val="tx1"/>
          </a:fontRef>
        </p:style>
      </p:cxnSp>
      <p:sp>
        <p:nvSpPr>
          <p:cNvPr id="108" name="TextBox 107"/>
          <p:cNvSpPr txBox="1"/>
          <p:nvPr/>
        </p:nvSpPr>
        <p:spPr>
          <a:xfrm>
            <a:off x="6460672" y="4811961"/>
            <a:ext cx="965200" cy="253916"/>
          </a:xfrm>
          <a:prstGeom prst="rect">
            <a:avLst/>
          </a:prstGeom>
          <a:noFill/>
        </p:spPr>
        <p:txBody>
          <a:bodyPr wrap="square" rtlCol="0">
            <a:spAutoFit/>
          </a:bodyPr>
          <a:lstStyle/>
          <a:p>
            <a:r>
              <a:rPr lang="en-US" sz="1050" dirty="0" smtClean="0"/>
              <a:t>Ideal</a:t>
            </a:r>
            <a:endParaRPr lang="en-US" sz="1050" dirty="0"/>
          </a:p>
        </p:txBody>
      </p:sp>
      <p:sp>
        <p:nvSpPr>
          <p:cNvPr id="81" name="Arc 80"/>
          <p:cNvSpPr/>
          <p:nvPr/>
        </p:nvSpPr>
        <p:spPr>
          <a:xfrm>
            <a:off x="1844040" y="2679700"/>
            <a:ext cx="4023360" cy="4483100"/>
          </a:xfrm>
          <a:prstGeom prst="arc">
            <a:avLst>
              <a:gd name="adj1" fmla="val 16200000"/>
              <a:gd name="adj2" fmla="val 21211376"/>
            </a:avLst>
          </a:prstGeom>
          <a:ln w="38100">
            <a:solidFill>
              <a:schemeClr val="accent6"/>
            </a:solidFill>
          </a:ln>
          <a:effectLst>
            <a:outerShdw blurRad="40005" dist="22860" dir="5400000" algn="ctr" rotWithShape="0">
              <a:srgbClr val="000000">
                <a:alpha val="3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1" name="Straight Arrow Connector 90"/>
          <p:cNvCxnSpPr>
            <a:stCxn id="81" idx="2"/>
          </p:cNvCxnSpPr>
          <p:nvPr/>
        </p:nvCxnSpPr>
        <p:spPr>
          <a:xfrm>
            <a:off x="5857039" y="4694040"/>
            <a:ext cx="14229" cy="282978"/>
          </a:xfrm>
          <a:prstGeom prst="straightConnector1">
            <a:avLst/>
          </a:prstGeom>
          <a:ln w="38100">
            <a:solidFill>
              <a:schemeClr val="accent6"/>
            </a:solidFill>
            <a:tailEnd type="arrow"/>
          </a:ln>
          <a:effectLst>
            <a:outerShdw blurRad="40005" dist="22860" dir="5400000" algn="ctr" rotWithShape="0">
              <a:srgbClr val="000000">
                <a:alpha val="35000"/>
              </a:srgbClr>
            </a:outerShdw>
          </a:effectLst>
        </p:spPr>
        <p:style>
          <a:lnRef idx="1">
            <a:schemeClr val="accent1"/>
          </a:lnRef>
          <a:fillRef idx="0">
            <a:schemeClr val="accent1"/>
          </a:fillRef>
          <a:effectRef idx="0">
            <a:schemeClr val="accent1"/>
          </a:effectRef>
          <a:fontRef idx="minor">
            <a:schemeClr val="tx1"/>
          </a:fontRef>
        </p:style>
      </p:cxnSp>
      <p:pic>
        <p:nvPicPr>
          <p:cNvPr id="1026" name="Picture 2" descr="SpecialtyHealth_tagline_2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599" y="221960"/>
            <a:ext cx="3481251" cy="92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1066800" y="6356350"/>
            <a:ext cx="7162800" cy="365125"/>
          </a:xfrm>
        </p:spPr>
        <p:txBody>
          <a:bodyPr/>
          <a:lstStyle/>
          <a:p>
            <a:r>
              <a:rPr lang="en-US" sz="800" dirty="0" smtClean="0">
                <a:solidFill>
                  <a:schemeClr val="tx1"/>
                </a:solidFill>
                <a:latin typeface="Arial" pitchFamily="34" charset="0"/>
                <a:cs typeface="Arial" pitchFamily="34" charset="0"/>
              </a:rPr>
              <a:t>Copyright 2002-2012, SpecialtyHealth, Inc.  All rights reserved.  Reproduction Forbidden without permission.  </a:t>
            </a:r>
            <a:r>
              <a:rPr lang="en-US" sz="800" dirty="0" smtClean="0">
                <a:solidFill>
                  <a:schemeClr val="tx1"/>
                </a:solidFill>
                <a:latin typeface="Arial" pitchFamily="34" charset="0"/>
                <a:cs typeface="Arial" pitchFamily="34" charset="0"/>
                <a:hlinkClick r:id="rId4"/>
              </a:rPr>
              <a:t>www.specialtyhealth.com</a:t>
            </a:r>
            <a:r>
              <a:rPr lang="en-US" sz="800" dirty="0" smtClean="0">
                <a:solidFill>
                  <a:schemeClr val="tx1"/>
                </a:solidFill>
                <a:latin typeface="Arial" pitchFamily="34" charset="0"/>
                <a:cs typeface="Arial" pitchFamily="34" charset="0"/>
              </a:rPr>
              <a:t>  </a:t>
            </a:r>
          </a:p>
          <a:p>
            <a:r>
              <a:rPr lang="en-US" sz="800" dirty="0" smtClean="0">
                <a:solidFill>
                  <a:schemeClr val="tx1"/>
                </a:solidFill>
                <a:latin typeface="Arial" pitchFamily="34" charset="0"/>
                <a:cs typeface="Arial" pitchFamily="34" charset="0"/>
              </a:rPr>
              <a:t>W:Wellness </a:t>
            </a:r>
            <a:r>
              <a:rPr lang="en-US" sz="800" dirty="0">
                <a:solidFill>
                  <a:schemeClr val="tx1"/>
                </a:solidFill>
                <a:latin typeface="Arial" pitchFamily="34" charset="0"/>
                <a:cs typeface="Arial" pitchFamily="34" charset="0"/>
              </a:rPr>
              <a:t>and Prevention </a:t>
            </a:r>
            <a:r>
              <a:rPr lang="en-US" sz="800" dirty="0" smtClean="0">
                <a:solidFill>
                  <a:schemeClr val="tx1"/>
                </a:solidFill>
                <a:latin typeface="Arial" pitchFamily="34" charset="0"/>
                <a:cs typeface="Arial" pitchFamily="34" charset="0"/>
              </a:rPr>
              <a:t>Marketing/Compression of </a:t>
            </a:r>
            <a:r>
              <a:rPr lang="en-US" sz="800" dirty="0">
                <a:solidFill>
                  <a:schemeClr val="tx1"/>
                </a:solidFill>
                <a:latin typeface="Arial" pitchFamily="34" charset="0"/>
                <a:cs typeface="Arial" pitchFamily="34" charset="0"/>
              </a:rPr>
              <a:t>Morbidity</a:t>
            </a:r>
          </a:p>
          <a:p>
            <a:endParaRPr lang="en-US" dirty="0"/>
          </a:p>
        </p:txBody>
      </p:sp>
      <p:sp>
        <p:nvSpPr>
          <p:cNvPr id="2" name="TextBox 1"/>
          <p:cNvSpPr txBox="1"/>
          <p:nvPr/>
        </p:nvSpPr>
        <p:spPr>
          <a:xfrm>
            <a:off x="3406633" y="2286000"/>
            <a:ext cx="807720"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19042174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DM</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6392499"/>
              </p:ext>
            </p:extLst>
          </p:nvPr>
        </p:nvGraphicFramePr>
        <p:xfrm>
          <a:off x="-21771" y="152400"/>
          <a:ext cx="9165771" cy="6477000"/>
        </p:xfrm>
        <a:graphic>
          <a:graphicData uri="http://schemas.openxmlformats.org/presentationml/2006/ole">
            <mc:AlternateContent xmlns:mc="http://schemas.openxmlformats.org/markup-compatibility/2006">
              <mc:Choice xmlns:v="urn:schemas-microsoft-com:vml" Requires="v">
                <p:oleObj spid="_x0000_s8310" name="Acrobat Document" r:id="rId3" imgW="8020002" imgH="5667208" progId="AcroExch.Document.7">
                  <p:embed/>
                </p:oleObj>
              </mc:Choice>
              <mc:Fallback>
                <p:oleObj name="Acrobat Document" r:id="rId3" imgW="8020002" imgH="5667208" progId="AcroExch.Document.7">
                  <p:embed/>
                  <p:pic>
                    <p:nvPicPr>
                      <p:cNvPr id="0" name=""/>
                      <p:cNvPicPr/>
                      <p:nvPr/>
                    </p:nvPicPr>
                    <p:blipFill>
                      <a:blip r:embed="rId4"/>
                      <a:stretch>
                        <a:fillRect/>
                      </a:stretch>
                    </p:blipFill>
                    <p:spPr>
                      <a:xfrm>
                        <a:off x="-21771" y="152400"/>
                        <a:ext cx="9165771" cy="6477000"/>
                      </a:xfrm>
                      <a:prstGeom prst="rect">
                        <a:avLst/>
                      </a:prstGeom>
                    </p:spPr>
                  </p:pic>
                </p:oleObj>
              </mc:Fallback>
            </mc:AlternateContent>
          </a:graphicData>
        </a:graphic>
      </p:graphicFrame>
    </p:spTree>
    <p:extLst>
      <p:ext uri="{BB962C8B-B14F-4D97-AF65-F5344CB8AC3E}">
        <p14:creationId xmlns:p14="http://schemas.microsoft.com/office/powerpoint/2010/main" val="12600659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7180" y="914400"/>
            <a:ext cx="8352020" cy="6324600"/>
          </a:xfrm>
        </p:spPr>
        <p:txBody>
          <a:bodyPr>
            <a:normAutofit/>
          </a:bodyPr>
          <a:lstStyle/>
          <a:p>
            <a:r>
              <a:rPr lang="en-US" sz="5100" b="1" dirty="0" smtClean="0">
                <a:solidFill>
                  <a:schemeClr val="tx1"/>
                </a:solidFill>
              </a:rPr>
              <a:t>        RISK ASSESSMENT</a:t>
            </a:r>
          </a:p>
          <a:p>
            <a:r>
              <a:rPr lang="en-US" sz="1800" dirty="0" smtClean="0">
                <a:solidFill>
                  <a:schemeClr val="tx1"/>
                </a:solidFill>
                <a:latin typeface="Arial" pitchFamily="34" charset="0"/>
                <a:cs typeface="Arial" pitchFamily="34" charset="0"/>
              </a:rPr>
              <a:t>     Officer “1” is close to ideal!</a:t>
            </a:r>
          </a:p>
          <a:p>
            <a:endParaRPr lang="en-US" sz="1800" dirty="0" smtClean="0">
              <a:solidFill>
                <a:schemeClr val="tx1"/>
              </a:solidFill>
              <a:latin typeface="Arial" pitchFamily="34" charset="0"/>
              <a:cs typeface="Arial" pitchFamily="34" charset="0"/>
            </a:endParaRPr>
          </a:p>
          <a:p>
            <a:pPr>
              <a:spcBef>
                <a:spcPts val="0"/>
              </a:spcBef>
            </a:pPr>
            <a:r>
              <a:rPr lang="en-US" sz="1800" dirty="0" smtClean="0">
                <a:solidFill>
                  <a:schemeClr val="tx1"/>
                </a:solidFill>
                <a:latin typeface="Arial" pitchFamily="34" charset="0"/>
                <a:cs typeface="Arial" pitchFamily="34" charset="0"/>
              </a:rPr>
              <a:t>He is not fat, but</a:t>
            </a:r>
          </a:p>
          <a:p>
            <a:pPr>
              <a:spcBef>
                <a:spcPts val="0"/>
              </a:spcBef>
            </a:pPr>
            <a:r>
              <a:rPr lang="en-US" sz="1800" dirty="0">
                <a:solidFill>
                  <a:schemeClr val="tx1"/>
                </a:solidFill>
                <a:latin typeface="Arial" pitchFamily="34" charset="0"/>
                <a:cs typeface="Arial" pitchFamily="34" charset="0"/>
              </a:rPr>
              <a:t>w</a:t>
            </a:r>
            <a:r>
              <a:rPr lang="en-US" sz="1800" dirty="0" smtClean="0">
                <a:solidFill>
                  <a:schemeClr val="tx1"/>
                </a:solidFill>
                <a:latin typeface="Arial" pitchFamily="34" charset="0"/>
                <a:cs typeface="Arial" pitchFamily="34" charset="0"/>
              </a:rPr>
              <a:t>ith </a:t>
            </a:r>
            <a:r>
              <a:rPr lang="en-US" sz="1800" dirty="0" smtClean="0">
                <a:solidFill>
                  <a:schemeClr val="tx1"/>
                </a:solidFill>
                <a:latin typeface="Arial" pitchFamily="34" charset="0"/>
                <a:cs typeface="Arial" pitchFamily="34" charset="0"/>
              </a:rPr>
              <a:t>a BMI of </a:t>
            </a:r>
          </a:p>
          <a:p>
            <a:r>
              <a:rPr lang="en-US" sz="1800" dirty="0">
                <a:solidFill>
                  <a:schemeClr val="tx1"/>
                </a:solidFill>
                <a:latin typeface="Arial" pitchFamily="34" charset="0"/>
                <a:cs typeface="Arial" pitchFamily="34" charset="0"/>
              </a:rPr>
              <a:t>a</a:t>
            </a:r>
            <a:r>
              <a:rPr lang="en-US" sz="1800" dirty="0" smtClean="0">
                <a:solidFill>
                  <a:schemeClr val="tx1"/>
                </a:solidFill>
                <a:latin typeface="Arial" pitchFamily="34" charset="0"/>
                <a:cs typeface="Arial" pitchFamily="34" charset="0"/>
              </a:rPr>
              <a:t>bout </a:t>
            </a:r>
            <a:r>
              <a:rPr lang="en-US" sz="1800" dirty="0" smtClean="0">
                <a:solidFill>
                  <a:schemeClr val="tx1"/>
                </a:solidFill>
                <a:latin typeface="Arial" pitchFamily="34" charset="0"/>
                <a:cs typeface="Arial" pitchFamily="34" charset="0"/>
              </a:rPr>
              <a:t>28 he gets    </a:t>
            </a:r>
          </a:p>
          <a:p>
            <a:r>
              <a:rPr lang="en-US" sz="1800" dirty="0">
                <a:solidFill>
                  <a:schemeClr val="tx1"/>
                </a:solidFill>
                <a:latin typeface="Arial" pitchFamily="34" charset="0"/>
                <a:cs typeface="Arial" pitchFamily="34" charset="0"/>
              </a:rPr>
              <a:t>t</a:t>
            </a:r>
            <a:r>
              <a:rPr lang="en-US" sz="1800" dirty="0" smtClean="0">
                <a:solidFill>
                  <a:schemeClr val="tx1"/>
                </a:solidFill>
                <a:latin typeface="Arial" pitchFamily="34" charset="0"/>
                <a:cs typeface="Arial" pitchFamily="34" charset="0"/>
              </a:rPr>
              <a:t>he </a:t>
            </a:r>
            <a:r>
              <a:rPr lang="en-US" sz="1800" dirty="0" smtClean="0">
                <a:solidFill>
                  <a:schemeClr val="tx1"/>
                </a:solidFill>
                <a:latin typeface="Arial" pitchFamily="34" charset="0"/>
                <a:cs typeface="Arial" pitchFamily="34" charset="0"/>
              </a:rPr>
              <a:t>“Fat Boy” Letter.           </a:t>
            </a:r>
          </a:p>
          <a:p>
            <a:endParaRPr lang="en-US" sz="1800" dirty="0" smtClean="0">
              <a:solidFill>
                <a:schemeClr val="tx1"/>
              </a:solidFill>
              <a:latin typeface="Arial" pitchFamily="34" charset="0"/>
              <a:cs typeface="Arial" pitchFamily="34" charset="0"/>
            </a:endParaRPr>
          </a:p>
          <a:p>
            <a:r>
              <a:rPr lang="en-US" sz="1800" dirty="0" smtClean="0">
                <a:solidFill>
                  <a:schemeClr val="tx1"/>
                </a:solidFill>
                <a:latin typeface="Arial" pitchFamily="34" charset="0"/>
                <a:cs typeface="Arial" pitchFamily="34" charset="0"/>
              </a:rPr>
              <a:t>Caliper testing and underwater weighing resolve these issues.  </a:t>
            </a:r>
          </a:p>
          <a:p>
            <a:r>
              <a:rPr lang="en-US" sz="1800" dirty="0" smtClean="0">
                <a:solidFill>
                  <a:schemeClr val="tx1"/>
                </a:solidFill>
                <a:latin typeface="Arial" pitchFamily="34" charset="0"/>
                <a:cs typeface="Arial" pitchFamily="34" charset="0"/>
              </a:rPr>
              <a:t>Vo2 </a:t>
            </a:r>
            <a:r>
              <a:rPr lang="en-US" sz="1800" dirty="0">
                <a:solidFill>
                  <a:schemeClr val="tx1"/>
                </a:solidFill>
                <a:latin typeface="Arial" pitchFamily="34" charset="0"/>
                <a:cs typeface="Arial" pitchFamily="34" charset="0"/>
              </a:rPr>
              <a:t>Max </a:t>
            </a:r>
            <a:r>
              <a:rPr lang="en-US" sz="1800" dirty="0" smtClean="0">
                <a:solidFill>
                  <a:schemeClr val="tx1"/>
                </a:solidFill>
                <a:latin typeface="Arial" pitchFamily="34" charset="0"/>
                <a:cs typeface="Arial" pitchFamily="34" charset="0"/>
              </a:rPr>
              <a:t>testing, etc. reveals that he is extremely fit.  </a:t>
            </a:r>
            <a:endParaRPr lang="en-US" sz="1800" dirty="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r>
              <a:rPr lang="en-US" sz="1800" dirty="0" smtClean="0">
                <a:solidFill>
                  <a:schemeClr val="tx1"/>
                </a:solidFill>
                <a:latin typeface="Arial" pitchFamily="34" charset="0"/>
                <a:cs typeface="Arial" pitchFamily="34" charset="0"/>
              </a:rPr>
              <a:t>Advanced testing, although probably not necessary on this officer, was completed and as expected his LDL-P was under 1000!</a:t>
            </a:r>
          </a:p>
          <a:p>
            <a:endParaRPr lang="en-US" sz="1800" dirty="0" smtClean="0">
              <a:solidFill>
                <a:schemeClr val="tx1"/>
              </a:solidFill>
              <a:latin typeface="Arial" pitchFamily="34" charset="0"/>
              <a:cs typeface="Arial" pitchFamily="34" charset="0"/>
            </a:endParaRPr>
          </a:p>
          <a:p>
            <a:r>
              <a:rPr lang="en-US" sz="1800" dirty="0" smtClean="0">
                <a:solidFill>
                  <a:schemeClr val="tx1"/>
                </a:solidFill>
                <a:latin typeface="Arial" pitchFamily="34" charset="0"/>
                <a:cs typeface="Arial" pitchFamily="34" charset="0"/>
              </a:rPr>
              <a:t>His insulin resistance score was very low. </a:t>
            </a:r>
          </a:p>
          <a:p>
            <a:r>
              <a:rPr lang="en-US" sz="1800" dirty="0" smtClean="0">
                <a:solidFill>
                  <a:schemeClr val="tx1"/>
                </a:solidFill>
                <a:latin typeface="Arial" pitchFamily="34" charset="0"/>
                <a:cs typeface="Arial" pitchFamily="34" charset="0"/>
              </a:rPr>
              <a:t>I tell him that he is “metabolically bullet proof”.  </a:t>
            </a:r>
            <a:endParaRPr lang="en-US" sz="18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24245"/>
            <a:ext cx="3107961" cy="100791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90" y="1101436"/>
            <a:ext cx="1946787" cy="2743200"/>
          </a:xfrm>
          <a:prstGeom prst="rect">
            <a:avLst/>
          </a:prstGeom>
        </p:spPr>
      </p:pic>
    </p:spTree>
    <p:extLst>
      <p:ext uri="{BB962C8B-B14F-4D97-AF65-F5344CB8AC3E}">
        <p14:creationId xmlns:p14="http://schemas.microsoft.com/office/powerpoint/2010/main" val="14889450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Arrow Connector 5"/>
          <p:cNvCxnSpPr/>
          <p:nvPr/>
        </p:nvCxnSpPr>
        <p:spPr>
          <a:xfrm flipV="1">
            <a:off x="1371600" y="2286000"/>
            <a:ext cx="0" cy="2743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1371600" y="5029200"/>
            <a:ext cx="6096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1905000" y="50546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2514600" y="5016500"/>
            <a:ext cx="0" cy="279400"/>
          </a:xfrm>
          <a:prstGeom prst="line">
            <a:avLst/>
          </a:prstGeom>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3124200" y="5054600"/>
            <a:ext cx="0" cy="29210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3733800" y="50292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4419600" y="5080000"/>
            <a:ext cx="0" cy="22860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5181600" y="5016500"/>
            <a:ext cx="0" cy="30480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5715000" y="50800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6400800" y="5080000"/>
            <a:ext cx="0" cy="22860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7010400" y="5080000"/>
            <a:ext cx="0" cy="228600"/>
          </a:xfrm>
          <a:prstGeom prst="line">
            <a:avLst/>
          </a:prstGeom>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4191000" y="5377934"/>
            <a:ext cx="457200" cy="369332"/>
          </a:xfrm>
          <a:prstGeom prst="rect">
            <a:avLst/>
          </a:prstGeom>
          <a:noFill/>
        </p:spPr>
        <p:txBody>
          <a:bodyPr wrap="square" rtlCol="0">
            <a:spAutoFit/>
          </a:bodyPr>
          <a:lstStyle/>
          <a:p>
            <a:r>
              <a:rPr lang="en-US" dirty="0" smtClean="0"/>
              <a:t>50</a:t>
            </a:r>
            <a:endParaRPr lang="en-US" dirty="0"/>
          </a:p>
        </p:txBody>
      </p:sp>
      <p:sp>
        <p:nvSpPr>
          <p:cNvPr id="33" name="TextBox 32"/>
          <p:cNvSpPr txBox="1"/>
          <p:nvPr/>
        </p:nvSpPr>
        <p:spPr>
          <a:xfrm>
            <a:off x="6832600" y="5321300"/>
            <a:ext cx="533400" cy="369332"/>
          </a:xfrm>
          <a:prstGeom prst="rect">
            <a:avLst/>
          </a:prstGeom>
          <a:noFill/>
        </p:spPr>
        <p:txBody>
          <a:bodyPr wrap="square" rtlCol="0">
            <a:spAutoFit/>
          </a:bodyPr>
          <a:lstStyle/>
          <a:p>
            <a:r>
              <a:rPr lang="en-US" dirty="0" smtClean="0"/>
              <a:t>90</a:t>
            </a:r>
            <a:endParaRPr lang="en-US" dirty="0"/>
          </a:p>
        </p:txBody>
      </p:sp>
      <p:sp>
        <p:nvSpPr>
          <p:cNvPr id="34" name="TextBox 33"/>
          <p:cNvSpPr txBox="1"/>
          <p:nvPr/>
        </p:nvSpPr>
        <p:spPr>
          <a:xfrm>
            <a:off x="1600200" y="5321300"/>
            <a:ext cx="609600" cy="369332"/>
          </a:xfrm>
          <a:prstGeom prst="rect">
            <a:avLst/>
          </a:prstGeom>
          <a:noFill/>
        </p:spPr>
        <p:txBody>
          <a:bodyPr wrap="square" rtlCol="0">
            <a:spAutoFit/>
          </a:bodyPr>
          <a:lstStyle/>
          <a:p>
            <a:r>
              <a:rPr lang="en-US" dirty="0" smtClean="0"/>
              <a:t>10</a:t>
            </a:r>
            <a:endParaRPr lang="en-US" dirty="0"/>
          </a:p>
        </p:txBody>
      </p:sp>
      <p:sp>
        <p:nvSpPr>
          <p:cNvPr id="54" name="TextBox 53"/>
          <p:cNvSpPr txBox="1"/>
          <p:nvPr/>
        </p:nvSpPr>
        <p:spPr>
          <a:xfrm>
            <a:off x="2895600" y="5377934"/>
            <a:ext cx="457200" cy="369332"/>
          </a:xfrm>
          <a:prstGeom prst="rect">
            <a:avLst/>
          </a:prstGeom>
          <a:noFill/>
        </p:spPr>
        <p:txBody>
          <a:bodyPr wrap="square" rtlCol="0">
            <a:spAutoFit/>
          </a:bodyPr>
          <a:lstStyle/>
          <a:p>
            <a:r>
              <a:rPr lang="en-US" dirty="0" smtClean="0"/>
              <a:t>30</a:t>
            </a:r>
            <a:endParaRPr lang="en-US" dirty="0"/>
          </a:p>
        </p:txBody>
      </p:sp>
      <p:sp>
        <p:nvSpPr>
          <p:cNvPr id="55" name="TextBox 54"/>
          <p:cNvSpPr txBox="1"/>
          <p:nvPr/>
        </p:nvSpPr>
        <p:spPr>
          <a:xfrm>
            <a:off x="5538651" y="5357586"/>
            <a:ext cx="457200" cy="369332"/>
          </a:xfrm>
          <a:prstGeom prst="rect">
            <a:avLst/>
          </a:prstGeom>
          <a:noFill/>
        </p:spPr>
        <p:txBody>
          <a:bodyPr wrap="square" rtlCol="0">
            <a:spAutoFit/>
          </a:bodyPr>
          <a:lstStyle/>
          <a:p>
            <a:r>
              <a:rPr lang="en-US" dirty="0" smtClean="0"/>
              <a:t>70</a:t>
            </a:r>
            <a:endParaRPr lang="en-US" dirty="0"/>
          </a:p>
        </p:txBody>
      </p:sp>
      <p:sp>
        <p:nvSpPr>
          <p:cNvPr id="58" name="TextBox 57"/>
          <p:cNvSpPr txBox="1"/>
          <p:nvPr/>
        </p:nvSpPr>
        <p:spPr>
          <a:xfrm>
            <a:off x="228600" y="2590800"/>
            <a:ext cx="990600" cy="646331"/>
          </a:xfrm>
          <a:prstGeom prst="rect">
            <a:avLst/>
          </a:prstGeom>
          <a:noFill/>
        </p:spPr>
        <p:txBody>
          <a:bodyPr wrap="square" rtlCol="0">
            <a:spAutoFit/>
          </a:bodyPr>
          <a:lstStyle/>
          <a:p>
            <a:r>
              <a:rPr lang="en-US" b="1" dirty="0" smtClean="0"/>
              <a:t>Quality of Life</a:t>
            </a:r>
            <a:endParaRPr lang="en-US" b="1" dirty="0"/>
          </a:p>
        </p:txBody>
      </p:sp>
      <p:sp>
        <p:nvSpPr>
          <p:cNvPr id="59" name="TextBox 58"/>
          <p:cNvSpPr txBox="1"/>
          <p:nvPr/>
        </p:nvSpPr>
        <p:spPr>
          <a:xfrm>
            <a:off x="4022955" y="5692259"/>
            <a:ext cx="1340826" cy="369332"/>
          </a:xfrm>
          <a:prstGeom prst="rect">
            <a:avLst/>
          </a:prstGeom>
          <a:noFill/>
        </p:spPr>
        <p:txBody>
          <a:bodyPr wrap="square" rtlCol="0">
            <a:spAutoFit/>
          </a:bodyPr>
          <a:lstStyle/>
          <a:p>
            <a:r>
              <a:rPr lang="en-US" b="1" dirty="0" smtClean="0">
                <a:latin typeface="Arial" pitchFamily="34" charset="0"/>
                <a:cs typeface="Arial" pitchFamily="34" charset="0"/>
              </a:rPr>
              <a:t>TIME</a:t>
            </a:r>
            <a:endParaRPr lang="en-US" b="1" dirty="0">
              <a:latin typeface="Arial" pitchFamily="34" charset="0"/>
              <a:cs typeface="Arial" pitchFamily="34" charset="0"/>
            </a:endParaRPr>
          </a:p>
        </p:txBody>
      </p:sp>
      <p:sp>
        <p:nvSpPr>
          <p:cNvPr id="62" name="Rectangle 61"/>
          <p:cNvSpPr/>
          <p:nvPr/>
        </p:nvSpPr>
        <p:spPr>
          <a:xfrm>
            <a:off x="1677158" y="1309151"/>
            <a:ext cx="6032421" cy="646331"/>
          </a:xfrm>
          <a:prstGeom prst="rect">
            <a:avLst/>
          </a:prstGeom>
          <a:noFill/>
        </p:spPr>
        <p:txBody>
          <a:bodyPr wrap="non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solidFill>
                  <a:schemeClr val="bg2">
                    <a:lumMod val="75000"/>
                  </a:schemeClr>
                </a:solidFill>
                <a:effectLst/>
                <a:latin typeface="Arial" pitchFamily="34" charset="0"/>
                <a:cs typeface="Arial" pitchFamily="34" charset="0"/>
              </a:rPr>
              <a:t>Compression of Morbidity </a:t>
            </a:r>
            <a:endParaRPr lang="en-US" sz="3600" b="1" cap="none" spc="0" dirty="0">
              <a:ln w="10541" cmpd="sng">
                <a:solidFill>
                  <a:srgbClr val="7D7D7D">
                    <a:tint val="100000"/>
                    <a:shade val="100000"/>
                    <a:satMod val="110000"/>
                  </a:srgbClr>
                </a:solidFill>
                <a:prstDash val="solid"/>
              </a:ln>
              <a:solidFill>
                <a:schemeClr val="bg2">
                  <a:lumMod val="75000"/>
                </a:schemeClr>
              </a:solidFill>
              <a:effectLst/>
              <a:latin typeface="Arial" pitchFamily="34" charset="0"/>
              <a:cs typeface="Arial" pitchFamily="34" charset="0"/>
            </a:endParaRPr>
          </a:p>
        </p:txBody>
      </p:sp>
      <p:cxnSp>
        <p:nvCxnSpPr>
          <p:cNvPr id="66" name="Straight Connector 65"/>
          <p:cNvCxnSpPr/>
          <p:nvPr/>
        </p:nvCxnSpPr>
        <p:spPr>
          <a:xfrm>
            <a:off x="1447800" y="2438400"/>
            <a:ext cx="5181600"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Arrow Connector 67"/>
          <p:cNvCxnSpPr/>
          <p:nvPr/>
        </p:nvCxnSpPr>
        <p:spPr>
          <a:xfrm>
            <a:off x="6651171" y="2438399"/>
            <a:ext cx="0" cy="24384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0" name="Straight Connector 69"/>
          <p:cNvCxnSpPr/>
          <p:nvPr/>
        </p:nvCxnSpPr>
        <p:spPr>
          <a:xfrm>
            <a:off x="1371600" y="2913965"/>
            <a:ext cx="2667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2" name="Straight Arrow Connector 71"/>
          <p:cNvCxnSpPr/>
          <p:nvPr/>
        </p:nvCxnSpPr>
        <p:spPr>
          <a:xfrm>
            <a:off x="4038600" y="2913965"/>
            <a:ext cx="0" cy="19628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4" name="Straight Connector 73"/>
          <p:cNvCxnSpPr>
            <a:endCxn id="81" idx="0"/>
          </p:cNvCxnSpPr>
          <p:nvPr/>
        </p:nvCxnSpPr>
        <p:spPr>
          <a:xfrm flipV="1">
            <a:off x="1371600" y="2679700"/>
            <a:ext cx="2484120" cy="10"/>
          </a:xfrm>
          <a:prstGeom prst="line">
            <a:avLst/>
          </a:prstGeom>
          <a:ln>
            <a:solidFill>
              <a:schemeClr val="accent6"/>
            </a:solidFill>
          </a:ln>
          <a:effectLst>
            <a:outerShdw blurRad="40005" dist="22860" dir="5400000" algn="ctr" rotWithShape="0">
              <a:srgbClr val="000000">
                <a:alpha val="35000"/>
              </a:srgbClr>
            </a:outerShdw>
          </a:effectLst>
        </p:spPr>
        <p:style>
          <a:lnRef idx="3">
            <a:schemeClr val="accent6"/>
          </a:lnRef>
          <a:fillRef idx="0">
            <a:schemeClr val="accent6"/>
          </a:fillRef>
          <a:effectRef idx="2">
            <a:schemeClr val="accent6"/>
          </a:effectRef>
          <a:fontRef idx="minor">
            <a:schemeClr val="tx1"/>
          </a:fontRef>
        </p:style>
      </p:cxnSp>
      <p:sp>
        <p:nvSpPr>
          <p:cNvPr id="108" name="TextBox 107"/>
          <p:cNvSpPr txBox="1"/>
          <p:nvPr/>
        </p:nvSpPr>
        <p:spPr>
          <a:xfrm>
            <a:off x="6460672" y="4811961"/>
            <a:ext cx="965200" cy="253916"/>
          </a:xfrm>
          <a:prstGeom prst="rect">
            <a:avLst/>
          </a:prstGeom>
          <a:noFill/>
        </p:spPr>
        <p:txBody>
          <a:bodyPr wrap="square" rtlCol="0">
            <a:spAutoFit/>
          </a:bodyPr>
          <a:lstStyle/>
          <a:p>
            <a:r>
              <a:rPr lang="en-US" sz="1050" dirty="0" smtClean="0"/>
              <a:t>Ideal</a:t>
            </a:r>
            <a:endParaRPr lang="en-US" sz="1050" dirty="0"/>
          </a:p>
        </p:txBody>
      </p:sp>
      <p:sp>
        <p:nvSpPr>
          <p:cNvPr id="81" name="Arc 80"/>
          <p:cNvSpPr/>
          <p:nvPr/>
        </p:nvSpPr>
        <p:spPr>
          <a:xfrm>
            <a:off x="1844040" y="2679700"/>
            <a:ext cx="4023360" cy="4483100"/>
          </a:xfrm>
          <a:prstGeom prst="arc">
            <a:avLst>
              <a:gd name="adj1" fmla="val 16200000"/>
              <a:gd name="adj2" fmla="val 21211376"/>
            </a:avLst>
          </a:prstGeom>
          <a:ln w="38100">
            <a:solidFill>
              <a:schemeClr val="accent6"/>
            </a:solidFill>
          </a:ln>
          <a:effectLst>
            <a:outerShdw blurRad="40005" dist="22860" dir="5400000" algn="ctr" rotWithShape="0">
              <a:srgbClr val="000000">
                <a:alpha val="3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1" name="Straight Arrow Connector 90"/>
          <p:cNvCxnSpPr>
            <a:stCxn id="81" idx="2"/>
          </p:cNvCxnSpPr>
          <p:nvPr/>
        </p:nvCxnSpPr>
        <p:spPr>
          <a:xfrm>
            <a:off x="5857039" y="4694040"/>
            <a:ext cx="14229" cy="282978"/>
          </a:xfrm>
          <a:prstGeom prst="straightConnector1">
            <a:avLst/>
          </a:prstGeom>
          <a:ln w="38100">
            <a:solidFill>
              <a:schemeClr val="accent6"/>
            </a:solidFill>
            <a:tailEnd type="arrow"/>
          </a:ln>
          <a:effectLst>
            <a:outerShdw blurRad="40005" dist="22860" dir="5400000" algn="ctr" rotWithShape="0">
              <a:srgbClr val="000000">
                <a:alpha val="35000"/>
              </a:srgbClr>
            </a:outerShdw>
          </a:effectLst>
        </p:spPr>
        <p:style>
          <a:lnRef idx="1">
            <a:schemeClr val="accent1"/>
          </a:lnRef>
          <a:fillRef idx="0">
            <a:schemeClr val="accent1"/>
          </a:fillRef>
          <a:effectRef idx="0">
            <a:schemeClr val="accent1"/>
          </a:effectRef>
          <a:fontRef idx="minor">
            <a:schemeClr val="tx1"/>
          </a:fontRef>
        </p:style>
      </p:cxnSp>
      <p:pic>
        <p:nvPicPr>
          <p:cNvPr id="1026" name="Picture 2" descr="SpecialtyHealth_tagline_2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599" y="221960"/>
            <a:ext cx="3481251" cy="92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1066800" y="6356350"/>
            <a:ext cx="7162800" cy="365125"/>
          </a:xfrm>
        </p:spPr>
        <p:txBody>
          <a:bodyPr/>
          <a:lstStyle/>
          <a:p>
            <a:r>
              <a:rPr lang="en-US" sz="800" dirty="0" smtClean="0">
                <a:solidFill>
                  <a:schemeClr val="tx1"/>
                </a:solidFill>
                <a:latin typeface="Arial" pitchFamily="34" charset="0"/>
                <a:cs typeface="Arial" pitchFamily="34" charset="0"/>
              </a:rPr>
              <a:t>Copyright 2002-2012, SpecialtyHealth, Inc.  All rights reserved.  Reproduction Forbidden without permission.  </a:t>
            </a:r>
            <a:r>
              <a:rPr lang="en-US" sz="800" dirty="0" smtClean="0">
                <a:solidFill>
                  <a:schemeClr val="tx1"/>
                </a:solidFill>
                <a:latin typeface="Arial" pitchFamily="34" charset="0"/>
                <a:cs typeface="Arial" pitchFamily="34" charset="0"/>
                <a:hlinkClick r:id="rId4"/>
              </a:rPr>
              <a:t>www.specialtyhealth.com</a:t>
            </a:r>
            <a:r>
              <a:rPr lang="en-US" sz="800" dirty="0" smtClean="0">
                <a:solidFill>
                  <a:schemeClr val="tx1"/>
                </a:solidFill>
                <a:latin typeface="Arial" pitchFamily="34" charset="0"/>
                <a:cs typeface="Arial" pitchFamily="34" charset="0"/>
              </a:rPr>
              <a:t>  </a:t>
            </a:r>
          </a:p>
          <a:p>
            <a:r>
              <a:rPr lang="en-US" sz="800" dirty="0" smtClean="0">
                <a:solidFill>
                  <a:schemeClr val="tx1"/>
                </a:solidFill>
                <a:latin typeface="Arial" pitchFamily="34" charset="0"/>
                <a:cs typeface="Arial" pitchFamily="34" charset="0"/>
              </a:rPr>
              <a:t>W:Wellness </a:t>
            </a:r>
            <a:r>
              <a:rPr lang="en-US" sz="800" dirty="0">
                <a:solidFill>
                  <a:schemeClr val="tx1"/>
                </a:solidFill>
                <a:latin typeface="Arial" pitchFamily="34" charset="0"/>
                <a:cs typeface="Arial" pitchFamily="34" charset="0"/>
              </a:rPr>
              <a:t>and Prevention </a:t>
            </a:r>
            <a:r>
              <a:rPr lang="en-US" sz="800" dirty="0" smtClean="0">
                <a:solidFill>
                  <a:schemeClr val="tx1"/>
                </a:solidFill>
                <a:latin typeface="Arial" pitchFamily="34" charset="0"/>
                <a:cs typeface="Arial" pitchFamily="34" charset="0"/>
              </a:rPr>
              <a:t>Marketing/Compression of </a:t>
            </a:r>
            <a:r>
              <a:rPr lang="en-US" sz="800" dirty="0">
                <a:solidFill>
                  <a:schemeClr val="tx1"/>
                </a:solidFill>
                <a:latin typeface="Arial" pitchFamily="34" charset="0"/>
                <a:cs typeface="Arial" pitchFamily="34" charset="0"/>
              </a:rPr>
              <a:t>Morbidity</a:t>
            </a:r>
          </a:p>
          <a:p>
            <a:endParaRPr lang="en-US" dirty="0"/>
          </a:p>
        </p:txBody>
      </p:sp>
      <p:sp>
        <p:nvSpPr>
          <p:cNvPr id="31" name="TextBox 30"/>
          <p:cNvSpPr txBox="1"/>
          <p:nvPr/>
        </p:nvSpPr>
        <p:spPr>
          <a:xfrm>
            <a:off x="3406633" y="2286000"/>
            <a:ext cx="807720" cy="369332"/>
          </a:xfrm>
          <a:prstGeom prst="rect">
            <a:avLst/>
          </a:prstGeom>
          <a:noFill/>
        </p:spPr>
        <p:txBody>
          <a:bodyPr wrap="square" rtlCol="0">
            <a:spAutoFit/>
          </a:bodyPr>
          <a:lstStyle/>
          <a:p>
            <a:r>
              <a:rPr lang="en-US" dirty="0" smtClean="0"/>
              <a:t>X</a:t>
            </a:r>
            <a:endParaRPr lang="en-US" dirty="0"/>
          </a:p>
        </p:txBody>
      </p:sp>
      <p:sp>
        <p:nvSpPr>
          <p:cNvPr id="35" name="TextBox 34"/>
          <p:cNvSpPr txBox="1"/>
          <p:nvPr/>
        </p:nvSpPr>
        <p:spPr>
          <a:xfrm>
            <a:off x="3124200" y="2495044"/>
            <a:ext cx="807720"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27140772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4775"/>
            <a:ext cx="9029700"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29000" y="348734"/>
            <a:ext cx="2971800" cy="369332"/>
          </a:xfrm>
          <a:prstGeom prst="rect">
            <a:avLst/>
          </a:prstGeom>
          <a:noFill/>
        </p:spPr>
        <p:txBody>
          <a:bodyPr wrap="square" rtlCol="0">
            <a:spAutoFit/>
          </a:bodyPr>
          <a:lstStyle/>
          <a:p>
            <a:r>
              <a:rPr lang="en-US" b="1" dirty="0" smtClean="0"/>
              <a:t>BEFORE THE PROGRAM </a:t>
            </a:r>
            <a:endParaRPr lang="en-US" b="1" dirty="0"/>
          </a:p>
        </p:txBody>
      </p:sp>
      <p:sp>
        <p:nvSpPr>
          <p:cNvPr id="4" name="TextBox 3"/>
          <p:cNvSpPr txBox="1"/>
          <p:nvPr/>
        </p:nvSpPr>
        <p:spPr>
          <a:xfrm>
            <a:off x="2895600" y="3756139"/>
            <a:ext cx="342900" cy="107722"/>
          </a:xfrm>
          <a:prstGeom prst="rect">
            <a:avLst/>
          </a:prstGeom>
          <a:solidFill>
            <a:schemeClr val="bg1"/>
          </a:solidFill>
        </p:spPr>
        <p:txBody>
          <a:bodyPr wrap="square" rtlCol="0">
            <a:spAutoFit/>
          </a:bodyPr>
          <a:lstStyle/>
          <a:p>
            <a:endParaRPr lang="en-US" sz="800" dirty="0"/>
          </a:p>
        </p:txBody>
      </p:sp>
      <p:sp>
        <p:nvSpPr>
          <p:cNvPr id="3" name="TextBox 2"/>
          <p:cNvSpPr txBox="1"/>
          <p:nvPr/>
        </p:nvSpPr>
        <p:spPr>
          <a:xfrm>
            <a:off x="2892056" y="3694584"/>
            <a:ext cx="838200" cy="230832"/>
          </a:xfrm>
          <a:prstGeom prst="rect">
            <a:avLst/>
          </a:prstGeom>
          <a:noFill/>
        </p:spPr>
        <p:txBody>
          <a:bodyPr wrap="square" rtlCol="0">
            <a:spAutoFit/>
          </a:bodyPr>
          <a:lstStyle/>
          <a:p>
            <a:r>
              <a:rPr lang="en-US" sz="900" dirty="0" smtClean="0"/>
              <a:t>33</a:t>
            </a:r>
            <a:endParaRPr lang="en-US" sz="900" dirty="0"/>
          </a:p>
        </p:txBody>
      </p:sp>
    </p:spTree>
    <p:extLst>
      <p:ext uri="{BB962C8B-B14F-4D97-AF65-F5344CB8AC3E}">
        <p14:creationId xmlns:p14="http://schemas.microsoft.com/office/powerpoint/2010/main" val="20306222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14400"/>
            <a:ext cx="9220200"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02703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36270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739"/>
            <a:ext cx="9134475"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95600" y="381000"/>
            <a:ext cx="3886200" cy="369332"/>
          </a:xfrm>
          <a:prstGeom prst="rect">
            <a:avLst/>
          </a:prstGeom>
          <a:noFill/>
        </p:spPr>
        <p:txBody>
          <a:bodyPr wrap="square" rtlCol="0">
            <a:spAutoFit/>
          </a:bodyPr>
          <a:lstStyle/>
          <a:p>
            <a:r>
              <a:rPr lang="en-US" b="1" dirty="0" smtClean="0"/>
              <a:t>AFTER WELLNESS PROGRAM</a:t>
            </a:r>
            <a:endParaRPr lang="en-US" b="1" dirty="0"/>
          </a:p>
        </p:txBody>
      </p:sp>
      <p:sp>
        <p:nvSpPr>
          <p:cNvPr id="4" name="TextBox 3"/>
          <p:cNvSpPr txBox="1"/>
          <p:nvPr/>
        </p:nvSpPr>
        <p:spPr>
          <a:xfrm>
            <a:off x="2883194" y="3677201"/>
            <a:ext cx="318655" cy="107722"/>
          </a:xfrm>
          <a:prstGeom prst="rect">
            <a:avLst/>
          </a:prstGeom>
          <a:solidFill>
            <a:schemeClr val="bg1"/>
          </a:solidFill>
        </p:spPr>
        <p:txBody>
          <a:bodyPr wrap="square" rtlCol="0">
            <a:spAutoFit/>
          </a:bodyPr>
          <a:lstStyle/>
          <a:p>
            <a:endParaRPr lang="en-US" sz="800" dirty="0"/>
          </a:p>
        </p:txBody>
      </p:sp>
      <p:sp>
        <p:nvSpPr>
          <p:cNvPr id="5" name="TextBox 4"/>
          <p:cNvSpPr txBox="1"/>
          <p:nvPr/>
        </p:nvSpPr>
        <p:spPr>
          <a:xfrm>
            <a:off x="2881422" y="3616222"/>
            <a:ext cx="457200" cy="230832"/>
          </a:xfrm>
          <a:prstGeom prst="rect">
            <a:avLst/>
          </a:prstGeom>
          <a:noFill/>
        </p:spPr>
        <p:txBody>
          <a:bodyPr wrap="square" rtlCol="0">
            <a:spAutoFit/>
          </a:bodyPr>
          <a:lstStyle/>
          <a:p>
            <a:r>
              <a:rPr lang="en-US" sz="900" dirty="0" smtClean="0"/>
              <a:t>33</a:t>
            </a:r>
            <a:endParaRPr lang="en-US" sz="900" dirty="0"/>
          </a:p>
        </p:txBody>
      </p:sp>
    </p:spTree>
    <p:extLst>
      <p:ext uri="{BB962C8B-B14F-4D97-AF65-F5344CB8AC3E}">
        <p14:creationId xmlns:p14="http://schemas.microsoft.com/office/powerpoint/2010/main" val="6161715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0453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987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1143000"/>
            <a:ext cx="5473700" cy="457200"/>
          </a:xfrm>
        </p:spPr>
        <p:txBody>
          <a:bodyPr>
            <a:noAutofit/>
          </a:bodyPr>
          <a:lstStyle/>
          <a:p>
            <a:pPr marL="0" indent="0">
              <a:buNone/>
            </a:pPr>
            <a:r>
              <a:rPr lang="en-US" sz="1400" b="1" dirty="0">
                <a:latin typeface="Arial" pitchFamily="34" charset="0"/>
                <a:cs typeface="Arial" pitchFamily="34" charset="0"/>
              </a:rPr>
              <a:t>Dr. </a:t>
            </a:r>
            <a:r>
              <a:rPr lang="en-US" sz="1400" b="1" dirty="0" smtClean="0">
                <a:latin typeface="Arial" pitchFamily="34" charset="0"/>
                <a:cs typeface="Arial" pitchFamily="34" charset="0"/>
              </a:rPr>
              <a:t>Dayspring </a:t>
            </a:r>
            <a:r>
              <a:rPr lang="en-US" sz="1400" dirty="0" smtClean="0">
                <a:latin typeface="Arial" pitchFamily="34" charset="0"/>
                <a:cs typeface="Arial" pitchFamily="34" charset="0"/>
              </a:rPr>
              <a:t>is the </a:t>
            </a:r>
            <a:r>
              <a:rPr lang="en-US" sz="1400" dirty="0">
                <a:latin typeface="Arial" pitchFamily="34" charset="0"/>
                <a:cs typeface="Arial" pitchFamily="34" charset="0"/>
              </a:rPr>
              <a:t>most requested </a:t>
            </a:r>
            <a:r>
              <a:rPr lang="en-US" sz="1400" dirty="0" smtClean="0">
                <a:latin typeface="Arial" pitchFamily="34" charset="0"/>
                <a:cs typeface="Arial" pitchFamily="34" charset="0"/>
              </a:rPr>
              <a:t>lipid educator </a:t>
            </a:r>
            <a:r>
              <a:rPr lang="en-US" sz="1400" dirty="0">
                <a:latin typeface="Arial" pitchFamily="34" charset="0"/>
                <a:cs typeface="Arial" pitchFamily="34" charset="0"/>
              </a:rPr>
              <a:t>in the United </a:t>
            </a:r>
            <a:r>
              <a:rPr lang="en-US" sz="1400" dirty="0" smtClean="0">
                <a:latin typeface="Arial" pitchFamily="34" charset="0"/>
                <a:cs typeface="Arial" pitchFamily="34" charset="0"/>
              </a:rPr>
              <a:t>States</a:t>
            </a:r>
            <a:r>
              <a:rPr lang="en-US" sz="1400" dirty="0">
                <a:latin typeface="Arial" pitchFamily="34" charset="0"/>
                <a:cs typeface="Arial" pitchFamily="34" charset="0"/>
              </a:rPr>
              <a:t>.</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22664"/>
            <a:ext cx="2959100" cy="2209800"/>
          </a:xfrm>
          <a:prstGeom prst="rect">
            <a:avLst/>
          </a:prstGeom>
        </p:spPr>
      </p:pic>
      <p:sp>
        <p:nvSpPr>
          <p:cNvPr id="5" name="TextBox 4"/>
          <p:cNvSpPr txBox="1"/>
          <p:nvPr/>
        </p:nvSpPr>
        <p:spPr>
          <a:xfrm>
            <a:off x="3581400" y="307401"/>
            <a:ext cx="4953000" cy="584775"/>
          </a:xfrm>
          <a:prstGeom prst="rect">
            <a:avLst/>
          </a:prstGeom>
          <a:noFill/>
        </p:spPr>
        <p:txBody>
          <a:bodyPr wrap="square" rtlCol="0">
            <a:spAutoFit/>
          </a:bodyPr>
          <a:lstStyle/>
          <a:p>
            <a:r>
              <a:rPr lang="en-US" sz="3200" dirty="0" smtClean="0"/>
              <a:t>Thomas Dayspring, M.D. </a:t>
            </a:r>
            <a:endParaRPr lang="en-US" sz="3200" dirty="0"/>
          </a:p>
        </p:txBody>
      </p:sp>
      <p:sp>
        <p:nvSpPr>
          <p:cNvPr id="11" name="Rectangle 10"/>
          <p:cNvSpPr/>
          <p:nvPr/>
        </p:nvSpPr>
        <p:spPr>
          <a:xfrm>
            <a:off x="152400" y="5181600"/>
            <a:ext cx="1752600" cy="1524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352800" y="1676400"/>
            <a:ext cx="5613978" cy="246221"/>
          </a:xfrm>
          <a:prstGeom prst="rect">
            <a:avLst/>
          </a:prstGeom>
          <a:noFill/>
        </p:spPr>
        <p:txBody>
          <a:bodyPr wrap="square" rtlCol="0">
            <a:spAutoFit/>
          </a:bodyPr>
          <a:lstStyle/>
          <a:p>
            <a:pPr algn="ctr"/>
            <a:r>
              <a:rPr lang="en-US" sz="1000" dirty="0" smtClean="0">
                <a:latin typeface="Arial" pitchFamily="34" charset="0"/>
                <a:cs typeface="Arial" pitchFamily="34" charset="0"/>
              </a:rPr>
              <a:t>Please watch video’s #1-7 with Gary </a:t>
            </a:r>
            <a:r>
              <a:rPr lang="en-US" sz="1000" dirty="0" err="1" smtClean="0">
                <a:latin typeface="Arial" pitchFamily="34" charset="0"/>
                <a:cs typeface="Arial" pitchFamily="34" charset="0"/>
              </a:rPr>
              <a:t>Taubes</a:t>
            </a:r>
            <a:r>
              <a:rPr lang="en-US" sz="1000" dirty="0" smtClean="0">
                <a:latin typeface="Arial" pitchFamily="34" charset="0"/>
                <a:cs typeface="Arial" pitchFamily="34" charset="0"/>
              </a:rPr>
              <a:t> at: www.specialtyhealth.com</a:t>
            </a:r>
            <a:endParaRPr lang="en-US" sz="1000" dirty="0">
              <a:latin typeface="Arial" pitchFamily="34" charset="0"/>
              <a:cs typeface="Arial" pitchFamily="34" charset="0"/>
            </a:endParaRPr>
          </a:p>
        </p:txBody>
      </p:sp>
      <p:sp>
        <p:nvSpPr>
          <p:cNvPr id="9" name="Rectangle 8"/>
          <p:cNvSpPr/>
          <p:nvPr/>
        </p:nvSpPr>
        <p:spPr>
          <a:xfrm>
            <a:off x="5867400" y="5029200"/>
            <a:ext cx="1066800" cy="1524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848600" y="5029200"/>
            <a:ext cx="990600" cy="1524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8" y="434098"/>
            <a:ext cx="2520130" cy="813375"/>
          </a:xfrm>
          <a:prstGeom prst="rect">
            <a:avLst/>
          </a:prstGeom>
        </p:spPr>
      </p:pic>
      <p:sp>
        <p:nvSpPr>
          <p:cNvPr id="12" name="Rectangle 11"/>
          <p:cNvSpPr/>
          <p:nvPr/>
        </p:nvSpPr>
        <p:spPr>
          <a:xfrm>
            <a:off x="7086600" y="4876800"/>
            <a:ext cx="838200" cy="762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2209800"/>
            <a:ext cx="8814378" cy="3877985"/>
          </a:xfrm>
          <a:prstGeom prst="rect">
            <a:avLst/>
          </a:prstGeom>
        </p:spPr>
        <p:txBody>
          <a:bodyPr wrap="square">
            <a:spAutoFit/>
          </a:bodyPr>
          <a:lstStyle/>
          <a:p>
            <a:r>
              <a:rPr lang="en-US" sz="2800" b="1" dirty="0"/>
              <a:t/>
            </a:r>
            <a:br>
              <a:rPr lang="en-US" sz="2800" b="1" dirty="0"/>
            </a:br>
            <a:r>
              <a:rPr lang="en-US" sz="2800" b="1" dirty="0"/>
              <a:t/>
            </a:r>
            <a:br>
              <a:rPr lang="en-US" sz="2800" b="1" dirty="0"/>
            </a:br>
            <a:r>
              <a:rPr lang="en-US" sz="2800" dirty="0"/>
              <a:t/>
            </a:r>
            <a:br>
              <a:rPr lang="en-US" sz="2800" dirty="0"/>
            </a:br>
            <a:r>
              <a:rPr lang="en-US" sz="1200" dirty="0">
                <a:latin typeface="Arial" pitchFamily="34" charset="0"/>
                <a:cs typeface="Arial" pitchFamily="34" charset="0"/>
              </a:rPr>
              <a:t>Our treatment with Russell was especially aggressive!  This is called secondary prevention and included  Dr. Tom Dayspring and HDL labs to look at every conceivable variable, including the genetic.  Russell's routine labs (post MI) looked great.  Advanced testing, however, clearly showed we had a ways to go.  Russell has lost weight (low carb </a:t>
            </a:r>
            <a:r>
              <a:rPr lang="en-US" sz="1200" dirty="0" smtClean="0">
                <a:latin typeface="Arial" pitchFamily="34" charset="0"/>
                <a:cs typeface="Arial" pitchFamily="34" charset="0"/>
              </a:rPr>
              <a:t>diet); he </a:t>
            </a:r>
            <a:r>
              <a:rPr lang="en-US" sz="1200" dirty="0">
                <a:latin typeface="Arial" pitchFamily="34" charset="0"/>
                <a:cs typeface="Arial" pitchFamily="34" charset="0"/>
              </a:rPr>
              <a:t>has gained great confidence – he is running </a:t>
            </a:r>
            <a:r>
              <a:rPr lang="en-US" sz="1200" dirty="0" smtClean="0">
                <a:latin typeface="Arial" pitchFamily="34" charset="0"/>
                <a:cs typeface="Arial" pitchFamily="34" charset="0"/>
              </a:rPr>
              <a:t>now; and he is </a:t>
            </a:r>
            <a:r>
              <a:rPr lang="en-US" sz="1200" dirty="0">
                <a:latin typeface="Arial" pitchFamily="34" charset="0"/>
                <a:cs typeface="Arial" pitchFamily="34" charset="0"/>
              </a:rPr>
              <a:t>close to his LDL-P particle </a:t>
            </a:r>
            <a:r>
              <a:rPr lang="en-US" sz="1200" dirty="0" smtClean="0">
                <a:latin typeface="Arial" pitchFamily="34" charset="0"/>
                <a:cs typeface="Arial" pitchFamily="34" charset="0"/>
              </a:rPr>
              <a:t>goal.  We </a:t>
            </a:r>
            <a:r>
              <a:rPr lang="en-US" sz="1200" dirty="0">
                <a:latin typeface="Arial" pitchFamily="34" charset="0"/>
                <a:cs typeface="Arial" pitchFamily="34" charset="0"/>
              </a:rPr>
              <a:t>will strive to get him to an LDL-P of 750. Quite a turnaround!</a:t>
            </a:r>
            <a:br>
              <a:rPr lang="en-US" sz="1200" dirty="0">
                <a:latin typeface="Arial" pitchFamily="34" charset="0"/>
                <a:cs typeface="Arial" pitchFamily="34" charset="0"/>
              </a:rPr>
            </a:br>
            <a:r>
              <a:rPr lang="en-US" sz="1200" dirty="0">
                <a:latin typeface="Arial" pitchFamily="34" charset="0"/>
                <a:cs typeface="Arial" pitchFamily="34" charset="0"/>
              </a:rPr>
              <a:t/>
            </a:r>
            <a:br>
              <a:rPr lang="en-US" sz="1200" dirty="0">
                <a:latin typeface="Arial" pitchFamily="34" charset="0"/>
                <a:cs typeface="Arial" pitchFamily="34" charset="0"/>
              </a:rPr>
            </a:br>
            <a:r>
              <a:rPr lang="en-US" sz="1200" dirty="0">
                <a:latin typeface="Arial" pitchFamily="34" charset="0"/>
                <a:cs typeface="Arial" pitchFamily="34" charset="0"/>
              </a:rPr>
              <a:t>I love this program…you get e-mails like this!</a:t>
            </a:r>
            <a:br>
              <a:rPr lang="en-US" sz="1200" dirty="0">
                <a:latin typeface="Arial" pitchFamily="34" charset="0"/>
                <a:cs typeface="Arial" pitchFamily="34" charset="0"/>
              </a:rPr>
            </a:br>
            <a:r>
              <a:rPr lang="en-US" sz="1200" dirty="0">
                <a:latin typeface="Arial" pitchFamily="34" charset="0"/>
                <a:cs typeface="Arial" pitchFamily="34" charset="0"/>
              </a:rPr>
              <a:t/>
            </a:r>
            <a:br>
              <a:rPr lang="en-US" sz="1200" dirty="0">
                <a:latin typeface="Arial" pitchFamily="34" charset="0"/>
                <a:cs typeface="Arial" pitchFamily="34" charset="0"/>
              </a:rPr>
            </a:br>
            <a:r>
              <a:rPr lang="en-US" sz="1200" dirty="0">
                <a:latin typeface="Arial" pitchFamily="34" charset="0"/>
                <a:cs typeface="Arial" pitchFamily="34" charset="0"/>
              </a:rPr>
              <a:t>“Greenie, thank you so much, God bless you and your team, I am so grateful that we have connected, I have hope that my heart disease can be treated. Of course my agent (cop) mentality drives me to knowledge, understanding and WHY and what can I do to help myself and others. </a:t>
            </a:r>
            <a:r>
              <a:rPr lang="en-US" sz="1200" b="1" dirty="0" smtClean="0">
                <a:latin typeface="Arial" pitchFamily="34" charset="0"/>
                <a:cs typeface="Arial" pitchFamily="34" charset="0"/>
              </a:rPr>
              <a:t>The </a:t>
            </a:r>
            <a:r>
              <a:rPr lang="en-US" sz="1200" b="1" dirty="0">
                <a:latin typeface="Arial" pitchFamily="34" charset="0"/>
                <a:cs typeface="Arial" pitchFamily="34" charset="0"/>
              </a:rPr>
              <a:t>videos are outstanding</a:t>
            </a:r>
            <a:r>
              <a:rPr lang="en-US" sz="1200" b="1" dirty="0" smtClean="0">
                <a:latin typeface="Arial" pitchFamily="34" charset="0"/>
                <a:cs typeface="Arial" pitchFamily="34" charset="0"/>
              </a:rPr>
              <a:t>!!”</a:t>
            </a:r>
          </a:p>
          <a:p>
            <a:r>
              <a:rPr lang="en-US" sz="1200" dirty="0">
                <a:latin typeface="Arial" pitchFamily="34" charset="0"/>
                <a:cs typeface="Arial" pitchFamily="34" charset="0"/>
              </a:rPr>
              <a:t/>
            </a:r>
            <a:br>
              <a:rPr lang="en-US" sz="1200" dirty="0">
                <a:latin typeface="Arial" pitchFamily="34" charset="0"/>
                <a:cs typeface="Arial" pitchFamily="34" charset="0"/>
              </a:rPr>
            </a:br>
            <a:r>
              <a:rPr lang="en-US" sz="1000" dirty="0">
                <a:latin typeface="Arial" pitchFamily="34" charset="0"/>
                <a:cs typeface="Arial" pitchFamily="34" charset="0"/>
              </a:rPr>
              <a:t>		        	</a:t>
            </a:r>
            <a:r>
              <a:rPr lang="en-US" sz="1000" dirty="0" smtClean="0">
                <a:latin typeface="Arial" pitchFamily="34" charset="0"/>
                <a:cs typeface="Arial" pitchFamily="34" charset="0"/>
              </a:rPr>
              <a:t>	              </a:t>
            </a:r>
            <a:r>
              <a:rPr lang="en-US" sz="1000" dirty="0">
                <a:latin typeface="Arial" pitchFamily="34" charset="0"/>
                <a:cs typeface="Arial" pitchFamily="34" charset="0"/>
              </a:rPr>
              <a:t>SSA, Russell T. </a:t>
            </a:r>
            <a:r>
              <a:rPr lang="en-US" sz="1000" dirty="0" err="1">
                <a:latin typeface="Arial" pitchFamily="34" charset="0"/>
                <a:cs typeface="Arial" pitchFamily="34" charset="0"/>
              </a:rPr>
              <a:t>Kleber</a:t>
            </a:r>
            <a:r>
              <a:rPr lang="en-US" sz="1000" dirty="0">
                <a:latin typeface="Arial" pitchFamily="34" charset="0"/>
                <a:cs typeface="Arial" pitchFamily="34" charset="0"/>
              </a:rPr>
              <a:t>, March 2012</a:t>
            </a:r>
            <a:br>
              <a:rPr lang="en-US" sz="1000" dirty="0">
                <a:latin typeface="Arial" pitchFamily="34" charset="0"/>
                <a:cs typeface="Arial" pitchFamily="34" charset="0"/>
              </a:rPr>
            </a:br>
            <a:r>
              <a:rPr lang="en-US" sz="1000" dirty="0">
                <a:latin typeface="Arial" pitchFamily="34" charset="0"/>
                <a:cs typeface="Arial" pitchFamily="34" charset="0"/>
              </a:rPr>
              <a:t/>
            </a:r>
            <a:br>
              <a:rPr lang="en-US" sz="1000" dirty="0">
                <a:latin typeface="Arial" pitchFamily="34" charset="0"/>
                <a:cs typeface="Arial" pitchFamily="34" charset="0"/>
              </a:rPr>
            </a:br>
            <a:endParaRPr lang="en-US" sz="1000" dirty="0"/>
          </a:p>
        </p:txBody>
      </p:sp>
    </p:spTree>
    <p:extLst>
      <p:ext uri="{BB962C8B-B14F-4D97-AF65-F5344CB8AC3E}">
        <p14:creationId xmlns:p14="http://schemas.microsoft.com/office/powerpoint/2010/main" val="29131837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1102844"/>
            <a:ext cx="8229600" cy="497356"/>
          </a:xfrm>
        </p:spPr>
        <p:txBody>
          <a:bodyPr>
            <a:noAutofit/>
          </a:bodyPr>
          <a:lstStyle/>
          <a:p>
            <a:r>
              <a:rPr lang="en-US" sz="2000" dirty="0" smtClean="0">
                <a:latin typeface="Arial" pitchFamily="34" charset="0"/>
                <a:cs typeface="Arial" pitchFamily="34" charset="0"/>
              </a:rPr>
              <a:t>DOES IT WORK?</a:t>
            </a:r>
            <a:br>
              <a:rPr lang="en-US" sz="2000" dirty="0" smtClean="0">
                <a:latin typeface="Arial" pitchFamily="34" charset="0"/>
                <a:cs typeface="Arial" pitchFamily="34" charset="0"/>
              </a:rPr>
            </a:br>
            <a:r>
              <a:rPr lang="en-US" sz="2000" dirty="0" smtClean="0">
                <a:latin typeface="Arial" pitchFamily="34" charset="0"/>
                <a:cs typeface="Arial" pitchFamily="34" charset="0"/>
              </a:rPr>
              <a:t>Case Study 2</a:t>
            </a:r>
          </a:p>
        </p:txBody>
      </p:sp>
      <p:sp>
        <p:nvSpPr>
          <p:cNvPr id="3" name="Content Placeholder 2"/>
          <p:cNvSpPr>
            <a:spLocks noGrp="1"/>
          </p:cNvSpPr>
          <p:nvPr>
            <p:ph idx="1"/>
          </p:nvPr>
        </p:nvSpPr>
        <p:spPr>
          <a:xfrm>
            <a:off x="304800" y="1981200"/>
            <a:ext cx="8574088" cy="4165600"/>
          </a:xfrm>
        </p:spPr>
        <p:txBody>
          <a:bodyPr>
            <a:normAutofit/>
          </a:bodyPr>
          <a:lstStyle/>
          <a:p>
            <a:pPr marL="1828800" lvl="4" indent="0">
              <a:buFont typeface="Wingdings" pitchFamily="2" charset="2"/>
              <a:buNone/>
              <a:defRPr/>
            </a:pPr>
            <a:r>
              <a:rPr lang="en-US" sz="1400" dirty="0" smtClean="0"/>
              <a:t>                                                  </a:t>
            </a:r>
            <a:endParaRPr lang="en-US" sz="1400" u="sng" dirty="0" smtClean="0"/>
          </a:p>
          <a:p>
            <a:pPr>
              <a:defRPr/>
            </a:pPr>
            <a:endParaRPr lang="en-US" sz="2000" dirty="0" smtClean="0">
              <a:solidFill>
                <a:srgbClr val="334A79"/>
              </a:solidFill>
            </a:endParaRPr>
          </a:p>
          <a:p>
            <a:pPr>
              <a:defRPr/>
            </a:pPr>
            <a:endParaRPr lang="en-US" sz="2000" dirty="0" smtClean="0">
              <a:solidFill>
                <a:srgbClr val="334A79"/>
              </a:solidFill>
            </a:endParaRPr>
          </a:p>
          <a:p>
            <a:pPr marL="0" indent="0">
              <a:buNone/>
              <a:defRPr/>
            </a:pPr>
            <a:endParaRPr lang="en-US" sz="1000" dirty="0" smtClean="0">
              <a:solidFill>
                <a:srgbClr val="334A79"/>
              </a:solidFill>
            </a:endParaRPr>
          </a:p>
          <a:p>
            <a:pPr marL="0" indent="0">
              <a:buFont typeface="Wingdings" pitchFamily="2" charset="2"/>
              <a:buNone/>
              <a:defRPr/>
            </a:pPr>
            <a:endParaRPr lang="en-US" sz="2000" dirty="0" smtClean="0"/>
          </a:p>
          <a:p>
            <a:pPr marL="0" indent="0">
              <a:buFont typeface="Wingdings" pitchFamily="2" charset="2"/>
              <a:buNone/>
              <a:defRPr/>
            </a:pPr>
            <a:endParaRPr lang="en-US" sz="2000" dirty="0"/>
          </a:p>
          <a:p>
            <a:pPr marL="0" indent="0">
              <a:buFont typeface="Wingdings" pitchFamily="2" charset="2"/>
              <a:buNone/>
              <a:defRPr/>
            </a:pPr>
            <a:endParaRPr lang="en-US" sz="2000" dirty="0" smtClean="0"/>
          </a:p>
          <a:p>
            <a:pPr marL="0" indent="0">
              <a:buFont typeface="Wingdings" pitchFamily="2" charset="2"/>
              <a:buNone/>
              <a:defRPr/>
            </a:pPr>
            <a:endParaRPr lang="en-US" sz="2000" dirty="0"/>
          </a:p>
          <a:p>
            <a:pPr marL="0" indent="0">
              <a:buFont typeface="Wingdings" pitchFamily="2" charset="2"/>
              <a:buNone/>
              <a:defRPr/>
            </a:pPr>
            <a:endParaRPr lang="en-US" sz="2000" dirty="0" smtClean="0"/>
          </a:p>
          <a:p>
            <a:pPr marL="0" indent="0">
              <a:buFont typeface="Wingdings" pitchFamily="2" charset="2"/>
              <a:buNone/>
              <a:defRPr/>
            </a:pPr>
            <a:endParaRPr lang="en-US" sz="2000" b="1" dirty="0" smtClean="0"/>
          </a:p>
          <a:p>
            <a:pPr marL="0" indent="0">
              <a:buFont typeface="Wingdings" pitchFamily="2" charset="2"/>
              <a:buNone/>
              <a:defRPr/>
            </a:pPr>
            <a:r>
              <a:rPr lang="en-US" sz="1400" dirty="0" smtClean="0">
                <a:latin typeface="Arial" pitchFamily="34" charset="0"/>
                <a:cs typeface="Arial" pitchFamily="34" charset="0"/>
              </a:rPr>
              <a:t>These numbers are from a 33 year old high risk officer:  The results were reached using a Low Carb Diet, </a:t>
            </a:r>
            <a:r>
              <a:rPr lang="en-US" sz="1400" dirty="0" smtClean="0">
                <a:latin typeface="Arial" pitchFamily="34" charset="0"/>
                <a:cs typeface="Arial" pitchFamily="34" charset="0"/>
              </a:rPr>
              <a:t>Exercise, </a:t>
            </a:r>
            <a:r>
              <a:rPr lang="en-US" sz="1400" dirty="0" smtClean="0">
                <a:latin typeface="Arial" pitchFamily="34" charset="0"/>
                <a:cs typeface="Arial" pitchFamily="34" charset="0"/>
              </a:rPr>
              <a:t>and a cheap Statin. These significant changes were seen in 4 months!</a:t>
            </a:r>
          </a:p>
          <a:p>
            <a:pPr marL="0" indent="0" algn="ctr">
              <a:buFont typeface="Wingdings" pitchFamily="2" charset="2"/>
              <a:buNone/>
              <a:defRPr/>
            </a:pPr>
            <a:r>
              <a:rPr lang="en-US" sz="1400" b="1" dirty="0" smtClean="0">
                <a:latin typeface="Arial" pitchFamily="34" charset="0"/>
                <a:cs typeface="Arial" pitchFamily="34" charset="0"/>
              </a:rPr>
              <a:t>Get them to 1000 – Whatever it takes! (</a:t>
            </a:r>
            <a:r>
              <a:rPr lang="en-US" sz="900" b="1" dirty="0" smtClean="0">
                <a:latin typeface="Arial" pitchFamily="34" charset="0"/>
                <a:cs typeface="Arial" pitchFamily="34" charset="0"/>
              </a:rPr>
              <a:t>William Cromwell</a:t>
            </a:r>
            <a:r>
              <a:rPr lang="en-US" sz="1400" b="1" dirty="0" smtClean="0">
                <a:latin typeface="Arial" pitchFamily="34" charset="0"/>
                <a:cs typeface="Arial" pitchFamily="34" charset="0"/>
              </a:rPr>
              <a:t>)</a:t>
            </a:r>
            <a:endParaRPr lang="en-US" sz="1400" b="1" dirty="0">
              <a:latin typeface="Arial" pitchFamily="34" charset="0"/>
              <a:cs typeface="Arial" pitchFamily="34" charset="0"/>
            </a:endParaRPr>
          </a:p>
        </p:txBody>
      </p:sp>
      <p:sp>
        <p:nvSpPr>
          <p:cNvPr id="2" name="Rectangle 1"/>
          <p:cNvSpPr/>
          <p:nvPr/>
        </p:nvSpPr>
        <p:spPr>
          <a:xfrm>
            <a:off x="381000" y="6206625"/>
            <a:ext cx="8305800" cy="215444"/>
          </a:xfrm>
          <a:prstGeom prst="rect">
            <a:avLst/>
          </a:prstGeom>
        </p:spPr>
        <p:txBody>
          <a:bodyPr wrap="square">
            <a:spAutoFit/>
          </a:bodyPr>
          <a:lstStyle/>
          <a:p>
            <a:r>
              <a:rPr lang="en-US" sz="800" dirty="0"/>
              <a:t>Copyright 2002-2012, SpecialtyHealth, Inc.  All rights </a:t>
            </a:r>
            <a:r>
              <a:rPr lang="en-US" sz="800" dirty="0" smtClean="0"/>
              <a:t>reserved.  Reproduction </a:t>
            </a:r>
            <a:r>
              <a:rPr lang="en-US" sz="800" dirty="0"/>
              <a:t>forbidden without permission. </a:t>
            </a:r>
            <a:r>
              <a:rPr lang="en-US" sz="800" u="sng" dirty="0" smtClean="0">
                <a:hlinkClick r:id="rId3"/>
              </a:rPr>
              <a:t>www.specialtyhealth.com</a:t>
            </a:r>
            <a:r>
              <a:rPr lang="en-US" sz="800" dirty="0"/>
              <a:t> </a:t>
            </a:r>
            <a:r>
              <a:rPr lang="en-US" sz="800" dirty="0" smtClean="0"/>
              <a:t> W:Wellness </a:t>
            </a:r>
            <a:r>
              <a:rPr lang="en-US" sz="800" dirty="0"/>
              <a:t>and Prevention Marketing/Our Best </a:t>
            </a:r>
            <a:r>
              <a:rPr lang="en-US" sz="800" dirty="0" smtClean="0"/>
              <a:t>Cases</a:t>
            </a:r>
            <a:endParaRPr lang="en-US" sz="800" dirty="0"/>
          </a:p>
        </p:txBody>
      </p:sp>
      <p:graphicFrame>
        <p:nvGraphicFramePr>
          <p:cNvPr id="6" name="Table 5"/>
          <p:cNvGraphicFramePr>
            <a:graphicFrameLocks noGrp="1"/>
          </p:cNvGraphicFramePr>
          <p:nvPr>
            <p:extLst>
              <p:ext uri="{D42A27DB-BD31-4B8C-83A1-F6EECF244321}">
                <p14:modId xmlns:p14="http://schemas.microsoft.com/office/powerpoint/2010/main" val="149852353"/>
              </p:ext>
            </p:extLst>
          </p:nvPr>
        </p:nvGraphicFramePr>
        <p:xfrm>
          <a:off x="723900" y="1889760"/>
          <a:ext cx="7620000" cy="3246120"/>
        </p:xfrm>
        <a:graphic>
          <a:graphicData uri="http://schemas.openxmlformats.org/drawingml/2006/table">
            <a:tbl>
              <a:tblPr firstRow="1" bandRow="1">
                <a:tableStyleId>{5C22544A-7EE6-4342-B048-85BDC9FD1C3A}</a:tableStyleId>
              </a:tblPr>
              <a:tblGrid>
                <a:gridCol w="3200400"/>
                <a:gridCol w="1295400"/>
                <a:gridCol w="1524000"/>
                <a:gridCol w="539702"/>
                <a:gridCol w="1060498"/>
              </a:tblGrid>
              <a:tr h="370840">
                <a:tc>
                  <a:txBody>
                    <a:bodyPr/>
                    <a:lstStyle/>
                    <a:p>
                      <a:endParaRPr lang="en-US" dirty="0"/>
                    </a:p>
                  </a:txBody>
                  <a:tcPr/>
                </a:tc>
                <a:tc>
                  <a:txBody>
                    <a:bodyPr/>
                    <a:lstStyle/>
                    <a:p>
                      <a:pPr algn="ctr"/>
                      <a:r>
                        <a:rPr lang="en-US" dirty="0" smtClean="0"/>
                        <a:t>2/1/11</a:t>
                      </a:r>
                    </a:p>
                    <a:p>
                      <a:pPr algn="ctr"/>
                      <a:r>
                        <a:rPr lang="en-US" dirty="0" smtClean="0"/>
                        <a:t>BEFORE</a:t>
                      </a:r>
                      <a:endParaRPr lang="en-US" dirty="0"/>
                    </a:p>
                  </a:txBody>
                  <a:tcPr/>
                </a:tc>
                <a:tc>
                  <a:txBody>
                    <a:bodyPr/>
                    <a:lstStyle/>
                    <a:p>
                      <a:pPr algn="ctr"/>
                      <a:r>
                        <a:rPr lang="en-US" dirty="0" smtClean="0"/>
                        <a:t>6/6/11</a:t>
                      </a:r>
                    </a:p>
                    <a:p>
                      <a:pPr algn="ctr"/>
                      <a:r>
                        <a:rPr lang="en-US" dirty="0" smtClean="0"/>
                        <a:t>AFTER</a:t>
                      </a:r>
                      <a:r>
                        <a:rPr lang="en-US" baseline="0" dirty="0" smtClean="0"/>
                        <a:t> </a:t>
                      </a:r>
                      <a:endParaRPr lang="en-US" dirty="0"/>
                    </a:p>
                  </a:txBody>
                  <a:tcPr/>
                </a:tc>
                <a:tc gridSpan="2">
                  <a:txBody>
                    <a:bodyPr/>
                    <a:lstStyle/>
                    <a:p>
                      <a:pPr algn="ctr"/>
                      <a:r>
                        <a:rPr lang="en-US" dirty="0" smtClean="0"/>
                        <a:t>4 MONTH</a:t>
                      </a:r>
                      <a:r>
                        <a:rPr lang="en-US" baseline="0" dirty="0" smtClean="0"/>
                        <a:t> </a:t>
                      </a:r>
                      <a:r>
                        <a:rPr lang="en-US" dirty="0" smtClean="0"/>
                        <a:t>RESULT</a:t>
                      </a:r>
                      <a:endParaRPr lang="en-US" dirty="0"/>
                    </a:p>
                  </a:txBody>
                  <a:tcPr/>
                </a:tc>
                <a:tc hMerge="1">
                  <a:txBody>
                    <a:bodyPr/>
                    <a:lstStyle/>
                    <a:p>
                      <a:endParaRPr lang="en-US" dirty="0"/>
                    </a:p>
                  </a:txBody>
                  <a:tcPr/>
                </a:tc>
              </a:tr>
              <a:tr h="370840">
                <a:tc>
                  <a:txBody>
                    <a:bodyPr/>
                    <a:lstStyle/>
                    <a:p>
                      <a:r>
                        <a:rPr lang="en-US" sz="1600" dirty="0" smtClean="0"/>
                        <a:t>WEIGHT</a:t>
                      </a:r>
                      <a:endParaRPr lang="en-US" sz="1600" dirty="0"/>
                    </a:p>
                  </a:txBody>
                  <a:tcPr/>
                </a:tc>
                <a:tc>
                  <a:txBody>
                    <a:bodyPr/>
                    <a:lstStyle/>
                    <a:p>
                      <a:pPr algn="ctr"/>
                      <a:r>
                        <a:rPr lang="en-US" dirty="0" smtClean="0"/>
                        <a:t>219</a:t>
                      </a:r>
                      <a:endParaRPr lang="en-US" dirty="0"/>
                    </a:p>
                  </a:txBody>
                  <a:tcPr/>
                </a:tc>
                <a:tc>
                  <a:txBody>
                    <a:bodyPr/>
                    <a:lstStyle/>
                    <a:p>
                      <a:pPr algn="ctr"/>
                      <a:r>
                        <a:rPr lang="en-US" dirty="0" smtClean="0"/>
                        <a:t>207</a:t>
                      </a:r>
                      <a:endParaRPr lang="en-US" dirty="0"/>
                    </a:p>
                  </a:txBody>
                  <a:tcPr/>
                </a:tc>
                <a:tc>
                  <a:txBody>
                    <a:bodyPr/>
                    <a:lstStyle/>
                    <a:p>
                      <a:endParaRPr lang="en-US" dirty="0"/>
                    </a:p>
                  </a:txBody>
                  <a:tcPr/>
                </a:tc>
                <a:tc>
                  <a:txBody>
                    <a:bodyPr/>
                    <a:lstStyle/>
                    <a:p>
                      <a:pPr algn="ctr"/>
                      <a:r>
                        <a:rPr lang="en-US" dirty="0" smtClean="0">
                          <a:solidFill>
                            <a:srgbClr val="00B050"/>
                          </a:solidFill>
                        </a:rPr>
                        <a:t>5.4%</a:t>
                      </a:r>
                      <a:endParaRPr lang="en-US" dirty="0">
                        <a:solidFill>
                          <a:srgbClr val="00B050"/>
                        </a:solidFill>
                      </a:endParaRPr>
                    </a:p>
                  </a:txBody>
                  <a:tcPr/>
                </a:tc>
              </a:tr>
              <a:tr h="335280">
                <a:tc>
                  <a:txBody>
                    <a:bodyPr/>
                    <a:lstStyle/>
                    <a:p>
                      <a:r>
                        <a:rPr lang="en-US" sz="1600" dirty="0" smtClean="0"/>
                        <a:t>LDL-P</a:t>
                      </a:r>
                      <a:endParaRPr lang="en-US" sz="1600" dirty="0"/>
                    </a:p>
                  </a:txBody>
                  <a:tcPr/>
                </a:tc>
                <a:tc>
                  <a:txBody>
                    <a:bodyPr/>
                    <a:lstStyle/>
                    <a:p>
                      <a:pPr algn="ctr"/>
                      <a:r>
                        <a:rPr lang="en-US" dirty="0" smtClean="0"/>
                        <a:t>2231</a:t>
                      </a:r>
                      <a:endParaRPr lang="en-US" dirty="0"/>
                    </a:p>
                  </a:txBody>
                  <a:tcPr/>
                </a:tc>
                <a:tc>
                  <a:txBody>
                    <a:bodyPr/>
                    <a:lstStyle/>
                    <a:p>
                      <a:pPr algn="ctr"/>
                      <a:r>
                        <a:rPr lang="en-US" sz="1900" b="1" dirty="0" smtClean="0"/>
                        <a:t>1026</a:t>
                      </a:r>
                      <a:endParaRPr lang="en-US" sz="1900" b="1" dirty="0"/>
                    </a:p>
                  </a:txBody>
                  <a:tcPr/>
                </a:tc>
                <a:tc>
                  <a:txBody>
                    <a:bodyPr/>
                    <a:lstStyle/>
                    <a:p>
                      <a:endParaRPr lang="en-US" dirty="0"/>
                    </a:p>
                  </a:txBody>
                  <a:tcPr/>
                </a:tc>
                <a:tc>
                  <a:txBody>
                    <a:bodyPr/>
                    <a:lstStyle/>
                    <a:p>
                      <a:pPr algn="ctr"/>
                      <a:r>
                        <a:rPr lang="en-US" dirty="0" smtClean="0">
                          <a:solidFill>
                            <a:srgbClr val="00B050"/>
                          </a:solidFill>
                        </a:rPr>
                        <a:t>1205</a:t>
                      </a:r>
                      <a:endParaRPr lang="en-US" dirty="0">
                        <a:solidFill>
                          <a:srgbClr val="00B050"/>
                        </a:solidFill>
                      </a:endParaRPr>
                    </a:p>
                  </a:txBody>
                  <a:tcPr/>
                </a:tc>
              </a:tr>
              <a:tr h="370840">
                <a:tc>
                  <a:txBody>
                    <a:bodyPr/>
                    <a:lstStyle/>
                    <a:p>
                      <a:r>
                        <a:rPr lang="en-US" sz="1600" dirty="0" smtClean="0"/>
                        <a:t>HDL-P</a:t>
                      </a:r>
                      <a:endParaRPr lang="en-US" sz="1600" dirty="0"/>
                    </a:p>
                  </a:txBody>
                  <a:tcPr/>
                </a:tc>
                <a:tc>
                  <a:txBody>
                    <a:bodyPr/>
                    <a:lstStyle/>
                    <a:p>
                      <a:pPr algn="ctr"/>
                      <a:r>
                        <a:rPr lang="en-US" dirty="0" smtClean="0"/>
                        <a:t>23.6</a:t>
                      </a:r>
                      <a:endParaRPr lang="en-US" dirty="0"/>
                    </a:p>
                  </a:txBody>
                  <a:tcPr/>
                </a:tc>
                <a:tc>
                  <a:txBody>
                    <a:bodyPr/>
                    <a:lstStyle/>
                    <a:p>
                      <a:pPr algn="ctr"/>
                      <a:r>
                        <a:rPr lang="en-US" dirty="0" smtClean="0"/>
                        <a:t>28.7</a:t>
                      </a:r>
                      <a:endParaRPr lang="en-US" dirty="0"/>
                    </a:p>
                  </a:txBody>
                  <a:tcPr/>
                </a:tc>
                <a:tc>
                  <a:txBody>
                    <a:bodyPr/>
                    <a:lstStyle/>
                    <a:p>
                      <a:endParaRPr lang="en-US" dirty="0"/>
                    </a:p>
                  </a:txBody>
                  <a:tcPr/>
                </a:tc>
                <a:tc>
                  <a:txBody>
                    <a:bodyPr/>
                    <a:lstStyle/>
                    <a:p>
                      <a:pPr algn="ctr"/>
                      <a:r>
                        <a:rPr lang="en-US" dirty="0" smtClean="0">
                          <a:solidFill>
                            <a:srgbClr val="00B050"/>
                          </a:solidFill>
                        </a:rPr>
                        <a:t>5.1</a:t>
                      </a:r>
                      <a:endParaRPr lang="en-US" dirty="0">
                        <a:solidFill>
                          <a:srgbClr val="00B050"/>
                        </a:solidFill>
                      </a:endParaRPr>
                    </a:p>
                  </a:txBody>
                  <a:tcPr/>
                </a:tc>
              </a:tr>
              <a:tr h="370840">
                <a:tc>
                  <a:txBody>
                    <a:bodyPr/>
                    <a:lstStyle/>
                    <a:p>
                      <a:r>
                        <a:rPr lang="en-US" sz="1600" dirty="0" smtClean="0"/>
                        <a:t>LDL-C</a:t>
                      </a:r>
                      <a:endParaRPr lang="en-US" sz="1600" dirty="0"/>
                    </a:p>
                  </a:txBody>
                  <a:tcPr/>
                </a:tc>
                <a:tc>
                  <a:txBody>
                    <a:bodyPr/>
                    <a:lstStyle/>
                    <a:p>
                      <a:pPr algn="ctr"/>
                      <a:r>
                        <a:rPr lang="en-US" dirty="0" smtClean="0"/>
                        <a:t>117</a:t>
                      </a:r>
                      <a:endParaRPr lang="en-US" dirty="0"/>
                    </a:p>
                  </a:txBody>
                  <a:tcPr/>
                </a:tc>
                <a:tc>
                  <a:txBody>
                    <a:bodyPr/>
                    <a:lstStyle/>
                    <a:p>
                      <a:pPr algn="ctr"/>
                      <a:r>
                        <a:rPr lang="en-US" dirty="0" smtClean="0"/>
                        <a:t>61</a:t>
                      </a:r>
                      <a:endParaRPr lang="en-US" dirty="0"/>
                    </a:p>
                  </a:txBody>
                  <a:tcPr/>
                </a:tc>
                <a:tc>
                  <a:txBody>
                    <a:bodyPr/>
                    <a:lstStyle/>
                    <a:p>
                      <a:endParaRPr lang="en-US" dirty="0"/>
                    </a:p>
                  </a:txBody>
                  <a:tcPr/>
                </a:tc>
                <a:tc>
                  <a:txBody>
                    <a:bodyPr/>
                    <a:lstStyle/>
                    <a:p>
                      <a:pPr algn="ctr"/>
                      <a:r>
                        <a:rPr lang="en-US" dirty="0" smtClean="0">
                          <a:solidFill>
                            <a:srgbClr val="00B050"/>
                          </a:solidFill>
                        </a:rPr>
                        <a:t>56</a:t>
                      </a:r>
                      <a:endParaRPr lang="en-US" dirty="0">
                        <a:solidFill>
                          <a:srgbClr val="00B050"/>
                        </a:solidFill>
                      </a:endParaRPr>
                    </a:p>
                  </a:txBody>
                  <a:tcPr/>
                </a:tc>
              </a:tr>
              <a:tr h="370840">
                <a:tc>
                  <a:txBody>
                    <a:bodyPr/>
                    <a:lstStyle/>
                    <a:p>
                      <a:r>
                        <a:rPr lang="en-US" sz="1600" dirty="0" smtClean="0"/>
                        <a:t>HDL-C</a:t>
                      </a:r>
                      <a:endParaRPr lang="en-US" sz="1600" dirty="0"/>
                    </a:p>
                  </a:txBody>
                  <a:tcPr/>
                </a:tc>
                <a:tc>
                  <a:txBody>
                    <a:bodyPr/>
                    <a:lstStyle/>
                    <a:p>
                      <a:pPr algn="ctr"/>
                      <a:r>
                        <a:rPr lang="en-US" dirty="0" smtClean="0"/>
                        <a:t>31</a:t>
                      </a:r>
                      <a:endParaRPr lang="en-US" dirty="0"/>
                    </a:p>
                  </a:txBody>
                  <a:tcPr/>
                </a:tc>
                <a:tc>
                  <a:txBody>
                    <a:bodyPr/>
                    <a:lstStyle/>
                    <a:p>
                      <a:pPr algn="ctr"/>
                      <a:r>
                        <a:rPr lang="en-US" dirty="0" smtClean="0"/>
                        <a:t>35</a:t>
                      </a:r>
                      <a:endParaRPr lang="en-US" dirty="0"/>
                    </a:p>
                  </a:txBody>
                  <a:tcPr/>
                </a:tc>
                <a:tc>
                  <a:txBody>
                    <a:bodyPr/>
                    <a:lstStyle/>
                    <a:p>
                      <a:endParaRPr lang="en-US" dirty="0"/>
                    </a:p>
                  </a:txBody>
                  <a:tcPr/>
                </a:tc>
                <a:tc>
                  <a:txBody>
                    <a:bodyPr/>
                    <a:lstStyle/>
                    <a:p>
                      <a:pPr algn="ctr"/>
                      <a:r>
                        <a:rPr lang="en-US" dirty="0" smtClean="0">
                          <a:solidFill>
                            <a:srgbClr val="00B050"/>
                          </a:solidFill>
                        </a:rPr>
                        <a:t>4</a:t>
                      </a:r>
                      <a:endParaRPr lang="en-US" dirty="0">
                        <a:solidFill>
                          <a:srgbClr val="00B050"/>
                        </a:solidFill>
                      </a:endParaRPr>
                    </a:p>
                  </a:txBody>
                  <a:tcPr/>
                </a:tc>
              </a:tr>
              <a:tr h="370840">
                <a:tc>
                  <a:txBody>
                    <a:bodyPr/>
                    <a:lstStyle/>
                    <a:p>
                      <a:r>
                        <a:rPr lang="en-US" sz="1600" dirty="0" smtClean="0"/>
                        <a:t>TRYGLICERIDES</a:t>
                      </a:r>
                      <a:endParaRPr lang="en-US" sz="1600" dirty="0"/>
                    </a:p>
                  </a:txBody>
                  <a:tcPr/>
                </a:tc>
                <a:tc>
                  <a:txBody>
                    <a:bodyPr/>
                    <a:lstStyle/>
                    <a:p>
                      <a:pPr algn="ctr"/>
                      <a:r>
                        <a:rPr lang="en-US" dirty="0" smtClean="0"/>
                        <a:t>362</a:t>
                      </a:r>
                      <a:endParaRPr lang="en-US" dirty="0"/>
                    </a:p>
                  </a:txBody>
                  <a:tcPr/>
                </a:tc>
                <a:tc>
                  <a:txBody>
                    <a:bodyPr/>
                    <a:lstStyle/>
                    <a:p>
                      <a:pPr algn="ctr"/>
                      <a:r>
                        <a:rPr lang="en-US" dirty="0" smtClean="0"/>
                        <a:t>119</a:t>
                      </a:r>
                      <a:endParaRPr lang="en-US" dirty="0"/>
                    </a:p>
                  </a:txBody>
                  <a:tcPr/>
                </a:tc>
                <a:tc>
                  <a:txBody>
                    <a:bodyPr/>
                    <a:lstStyle/>
                    <a:p>
                      <a:endParaRPr lang="en-US" dirty="0"/>
                    </a:p>
                  </a:txBody>
                  <a:tcPr/>
                </a:tc>
                <a:tc>
                  <a:txBody>
                    <a:bodyPr/>
                    <a:lstStyle/>
                    <a:p>
                      <a:pPr algn="ctr"/>
                      <a:r>
                        <a:rPr lang="en-US" dirty="0" smtClean="0">
                          <a:solidFill>
                            <a:srgbClr val="00B050"/>
                          </a:solidFill>
                        </a:rPr>
                        <a:t>243</a:t>
                      </a:r>
                      <a:endParaRPr lang="en-US" dirty="0">
                        <a:solidFill>
                          <a:srgbClr val="00B050"/>
                        </a:solidFill>
                      </a:endParaRPr>
                    </a:p>
                  </a:txBody>
                  <a:tcPr/>
                </a:tc>
              </a:tr>
              <a:tr h="370840">
                <a:tc>
                  <a:txBody>
                    <a:bodyPr/>
                    <a:lstStyle/>
                    <a:p>
                      <a:r>
                        <a:rPr lang="en-US" sz="1600" dirty="0" smtClean="0"/>
                        <a:t>INSULIN</a:t>
                      </a:r>
                      <a:r>
                        <a:rPr lang="en-US" sz="1600" baseline="0" dirty="0" smtClean="0"/>
                        <a:t> RESISTANCE SCORE</a:t>
                      </a:r>
                      <a:endParaRPr lang="en-US" sz="1600" dirty="0"/>
                    </a:p>
                  </a:txBody>
                  <a:tcPr/>
                </a:tc>
                <a:tc>
                  <a:txBody>
                    <a:bodyPr/>
                    <a:lstStyle/>
                    <a:p>
                      <a:pPr algn="ctr"/>
                      <a:r>
                        <a:rPr lang="en-US" dirty="0" smtClean="0"/>
                        <a:t>73</a:t>
                      </a:r>
                      <a:endParaRPr lang="en-US" dirty="0"/>
                    </a:p>
                  </a:txBody>
                  <a:tcPr/>
                </a:tc>
                <a:tc>
                  <a:txBody>
                    <a:bodyPr/>
                    <a:lstStyle/>
                    <a:p>
                      <a:pPr algn="ctr"/>
                      <a:r>
                        <a:rPr lang="en-US" dirty="0" smtClean="0"/>
                        <a:t>57</a:t>
                      </a:r>
                      <a:endParaRPr lang="en-US" dirty="0"/>
                    </a:p>
                  </a:txBody>
                  <a:tcPr/>
                </a:tc>
                <a:tc>
                  <a:txBody>
                    <a:bodyPr/>
                    <a:lstStyle/>
                    <a:p>
                      <a:endParaRPr lang="en-US" dirty="0"/>
                    </a:p>
                  </a:txBody>
                  <a:tcPr/>
                </a:tc>
                <a:tc>
                  <a:txBody>
                    <a:bodyPr/>
                    <a:lstStyle/>
                    <a:p>
                      <a:pPr algn="ctr"/>
                      <a:r>
                        <a:rPr lang="en-US" dirty="0" smtClean="0">
                          <a:solidFill>
                            <a:srgbClr val="00B050"/>
                          </a:solidFill>
                        </a:rPr>
                        <a:t>16</a:t>
                      </a:r>
                      <a:endParaRPr lang="en-US" dirty="0">
                        <a:solidFill>
                          <a:srgbClr val="00B050"/>
                        </a:solidFill>
                      </a:endParaRPr>
                    </a:p>
                  </a:txBody>
                  <a:tcPr/>
                </a:tc>
              </a:tr>
            </a:tbl>
          </a:graphicData>
        </a:graphic>
      </p:graphicFrame>
      <p:sp>
        <p:nvSpPr>
          <p:cNvPr id="11" name="Down Arrow 10"/>
          <p:cNvSpPr/>
          <p:nvPr/>
        </p:nvSpPr>
        <p:spPr>
          <a:xfrm>
            <a:off x="6909107" y="2569028"/>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4" name="Down Arrow 43"/>
          <p:cNvSpPr/>
          <p:nvPr/>
        </p:nvSpPr>
        <p:spPr>
          <a:xfrm flipV="1">
            <a:off x="6907132" y="3347358"/>
            <a:ext cx="22023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a:off x="6907131" y="2997195"/>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6919635" y="3679371"/>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6930854" y="4466771"/>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a:off x="6934200" y="4838700"/>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flipV="1">
            <a:off x="6919635" y="4053113"/>
            <a:ext cx="22023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SpecialtyHealth_tagline_2_RG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9077" y="252957"/>
            <a:ext cx="3208323" cy="7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3526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7547" y="1230867"/>
            <a:ext cx="7267760" cy="369332"/>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b="1" dirty="0" smtClean="0">
                <a:solidFill>
                  <a:schemeClr val="tx1"/>
                </a:solidFill>
                <a:latin typeface="Arial" pitchFamily="34" charset="0"/>
                <a:cs typeface="Arial" pitchFamily="34" charset="0"/>
              </a:rPr>
              <a:t>Insulin Resistance – Our Nation’s Biggest Public Health Problem</a:t>
            </a:r>
            <a:endParaRPr lang="en-US" b="1" cap="none" spc="300" dirty="0">
              <a:ln w="11430" cmpd="sng">
                <a:solidFill>
                  <a:schemeClr val="accent1">
                    <a:tint val="10000"/>
                  </a:schemeClr>
                </a:solidFill>
                <a:prstDash val="solid"/>
                <a:miter lim="800000"/>
              </a:ln>
              <a:noFill/>
              <a:effectLst>
                <a:glow rad="45500">
                  <a:schemeClr val="accent1">
                    <a:satMod val="220000"/>
                    <a:alpha val="35000"/>
                  </a:schemeClr>
                </a:glow>
              </a:effectLst>
              <a:latin typeface="Arial" pitchFamily="34" charset="0"/>
              <a:cs typeface="Arial" pitchFamily="34" charset="0"/>
            </a:endParaRPr>
          </a:p>
        </p:txBody>
      </p:sp>
      <p:grpSp>
        <p:nvGrpSpPr>
          <p:cNvPr id="2" name="Group 1"/>
          <p:cNvGrpSpPr/>
          <p:nvPr/>
        </p:nvGrpSpPr>
        <p:grpSpPr>
          <a:xfrm>
            <a:off x="1399124" y="1752600"/>
            <a:ext cx="6758517" cy="4165026"/>
            <a:chOff x="1394864" y="979161"/>
            <a:chExt cx="6752906" cy="4972878"/>
          </a:xfrm>
        </p:grpSpPr>
        <p:sp>
          <p:nvSpPr>
            <p:cNvPr id="4" name="Oval 3"/>
            <p:cNvSpPr/>
            <p:nvPr/>
          </p:nvSpPr>
          <p:spPr>
            <a:xfrm>
              <a:off x="3413354" y="2489536"/>
              <a:ext cx="2074718" cy="1981200"/>
            </a:xfrm>
            <a:prstGeom prst="ellipse">
              <a:avLst/>
            </a:prstGeom>
            <a:solidFill>
              <a:srgbClr val="937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614073" y="3011360"/>
              <a:ext cx="1600200" cy="992178"/>
            </a:xfrm>
            <a:prstGeom prst="rect">
              <a:avLst/>
            </a:prstGeom>
            <a:noFill/>
          </p:spPr>
          <p:txBody>
            <a:bodyPr wrap="square" rtlCol="0">
              <a:spAutoFit/>
            </a:bodyPr>
            <a:lstStyle/>
            <a:p>
              <a:pPr algn="ctr"/>
              <a:r>
                <a:rPr lang="en-US" sz="2400" dirty="0" smtClean="0"/>
                <a:t>Insulin</a:t>
              </a:r>
            </a:p>
            <a:p>
              <a:r>
                <a:rPr lang="en-US" sz="2400" dirty="0" smtClean="0"/>
                <a:t> Resistance</a:t>
              </a:r>
              <a:endParaRPr lang="en-US" sz="2400" dirty="0"/>
            </a:p>
          </p:txBody>
        </p:sp>
        <p:cxnSp>
          <p:nvCxnSpPr>
            <p:cNvPr id="9" name="Straight Arrow Connector 8"/>
            <p:cNvCxnSpPr/>
            <p:nvPr/>
          </p:nvCxnSpPr>
          <p:spPr>
            <a:xfrm flipV="1">
              <a:off x="4440705" y="4617501"/>
              <a:ext cx="0" cy="74796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5564217" y="3195889"/>
              <a:ext cx="79792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3993573" y="979161"/>
              <a:ext cx="1122218" cy="771694"/>
            </a:xfrm>
            <a:prstGeom prst="rect">
              <a:avLst/>
            </a:prstGeom>
            <a:noFill/>
          </p:spPr>
          <p:txBody>
            <a:bodyPr wrap="square" rtlCol="0">
              <a:spAutoFit/>
            </a:bodyPr>
            <a:lstStyle/>
            <a:p>
              <a:r>
                <a:rPr lang="en-US" b="1" dirty="0" smtClean="0">
                  <a:latin typeface="Arial" pitchFamily="34" charset="0"/>
                  <a:cs typeface="Arial" pitchFamily="34" charset="0"/>
                </a:rPr>
                <a:t>Sleep Apnea</a:t>
              </a:r>
              <a:endParaRPr lang="en-US" b="1" dirty="0">
                <a:latin typeface="Arial" pitchFamily="34" charset="0"/>
                <a:cs typeface="Arial" pitchFamily="34" charset="0"/>
              </a:endParaRPr>
            </a:p>
          </p:txBody>
        </p:sp>
        <p:sp>
          <p:nvSpPr>
            <p:cNvPr id="21" name="TextBox 20"/>
            <p:cNvSpPr txBox="1"/>
            <p:nvPr/>
          </p:nvSpPr>
          <p:spPr>
            <a:xfrm>
              <a:off x="3981933" y="5511071"/>
              <a:ext cx="1551709" cy="440968"/>
            </a:xfrm>
            <a:prstGeom prst="rect">
              <a:avLst/>
            </a:prstGeom>
            <a:noFill/>
          </p:spPr>
          <p:txBody>
            <a:bodyPr wrap="square" rtlCol="0">
              <a:spAutoFit/>
            </a:bodyPr>
            <a:lstStyle/>
            <a:p>
              <a:r>
                <a:rPr lang="en-US" b="1" dirty="0" smtClean="0">
                  <a:latin typeface="Arial" pitchFamily="34" charset="0"/>
                  <a:cs typeface="Arial" pitchFamily="34" charset="0"/>
                </a:rPr>
                <a:t>Smoking</a:t>
              </a:r>
              <a:endParaRPr lang="en-US" b="1" dirty="0">
                <a:latin typeface="Arial" pitchFamily="34" charset="0"/>
                <a:cs typeface="Arial" pitchFamily="34" charset="0"/>
              </a:endParaRPr>
            </a:p>
          </p:txBody>
        </p:sp>
        <p:sp>
          <p:nvSpPr>
            <p:cNvPr id="22" name="TextBox 21"/>
            <p:cNvSpPr txBox="1"/>
            <p:nvPr/>
          </p:nvSpPr>
          <p:spPr>
            <a:xfrm>
              <a:off x="6477000" y="2889738"/>
              <a:ext cx="1670770" cy="771694"/>
            </a:xfrm>
            <a:prstGeom prst="rect">
              <a:avLst/>
            </a:prstGeom>
            <a:noFill/>
          </p:spPr>
          <p:txBody>
            <a:bodyPr wrap="square" rtlCol="0">
              <a:spAutoFit/>
            </a:bodyPr>
            <a:lstStyle/>
            <a:p>
              <a:r>
                <a:rPr lang="en-US" b="1" dirty="0" smtClean="0">
                  <a:latin typeface="Arial" pitchFamily="34" charset="0"/>
                  <a:cs typeface="Arial" pitchFamily="34" charset="0"/>
                </a:rPr>
                <a:t>Diabetes Mellitus II</a:t>
              </a:r>
              <a:endParaRPr lang="en-US" b="1" dirty="0">
                <a:latin typeface="Arial" pitchFamily="34" charset="0"/>
                <a:cs typeface="Arial" pitchFamily="34" charset="0"/>
              </a:endParaRPr>
            </a:p>
          </p:txBody>
        </p:sp>
        <p:sp>
          <p:nvSpPr>
            <p:cNvPr id="23" name="TextBox 22"/>
            <p:cNvSpPr txBox="1"/>
            <p:nvPr/>
          </p:nvSpPr>
          <p:spPr>
            <a:xfrm>
              <a:off x="1519636" y="2889738"/>
              <a:ext cx="1142050" cy="440968"/>
            </a:xfrm>
            <a:prstGeom prst="rect">
              <a:avLst/>
            </a:prstGeom>
            <a:noFill/>
          </p:spPr>
          <p:txBody>
            <a:bodyPr wrap="square" rtlCol="0">
              <a:spAutoFit/>
            </a:bodyPr>
            <a:lstStyle/>
            <a:p>
              <a:r>
                <a:rPr lang="en-US" b="1" dirty="0" smtClean="0">
                  <a:latin typeface="Arial" pitchFamily="34" charset="0"/>
                  <a:cs typeface="Arial" pitchFamily="34" charset="0"/>
                </a:rPr>
                <a:t>Obesity</a:t>
              </a:r>
              <a:endParaRPr lang="en-US" b="1" dirty="0">
                <a:latin typeface="Arial" pitchFamily="34" charset="0"/>
                <a:cs typeface="Arial" pitchFamily="34" charset="0"/>
              </a:endParaRPr>
            </a:p>
          </p:txBody>
        </p:sp>
        <p:cxnSp>
          <p:nvCxnSpPr>
            <p:cNvPr id="25" name="Straight Arrow Connector 24"/>
            <p:cNvCxnSpPr/>
            <p:nvPr/>
          </p:nvCxnSpPr>
          <p:spPr>
            <a:xfrm flipV="1">
              <a:off x="5214273" y="2179030"/>
              <a:ext cx="699886" cy="4377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5844020" y="1487269"/>
              <a:ext cx="1265959" cy="771694"/>
            </a:xfrm>
            <a:prstGeom prst="rect">
              <a:avLst/>
            </a:prstGeom>
            <a:noFill/>
          </p:spPr>
          <p:txBody>
            <a:bodyPr wrap="square" rtlCol="0">
              <a:spAutoFit/>
            </a:bodyPr>
            <a:lstStyle/>
            <a:p>
              <a:r>
                <a:rPr lang="en-US" b="1" dirty="0" smtClean="0">
                  <a:latin typeface="Arial" pitchFamily="34" charset="0"/>
                  <a:cs typeface="Arial" pitchFamily="34" charset="0"/>
                </a:rPr>
                <a:t>Stroke, </a:t>
              </a:r>
              <a:r>
                <a:rPr lang="en-US" sz="1400" b="1" dirty="0" smtClean="0">
                  <a:latin typeface="Arial" pitchFamily="34" charset="0"/>
                  <a:cs typeface="Arial" pitchFamily="34" charset="0"/>
                </a:rPr>
                <a:t>HTN</a:t>
              </a:r>
              <a:r>
                <a:rPr lang="en-US" b="1" dirty="0" smtClean="0">
                  <a:latin typeface="Arial" pitchFamily="34" charset="0"/>
                  <a:cs typeface="Arial" pitchFamily="34" charset="0"/>
                </a:rPr>
                <a:t>, Gout</a:t>
              </a:r>
              <a:endParaRPr lang="en-US" b="1" dirty="0">
                <a:latin typeface="Arial" pitchFamily="34" charset="0"/>
                <a:cs typeface="Arial" pitchFamily="34" charset="0"/>
              </a:endParaRPr>
            </a:p>
          </p:txBody>
        </p:sp>
        <p:cxnSp>
          <p:nvCxnSpPr>
            <p:cNvPr id="28" name="Straight Arrow Connector 27"/>
            <p:cNvCxnSpPr/>
            <p:nvPr/>
          </p:nvCxnSpPr>
          <p:spPr>
            <a:xfrm>
              <a:off x="5090449" y="4403548"/>
              <a:ext cx="737655" cy="5949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5631020" y="4945670"/>
              <a:ext cx="1294325" cy="771694"/>
            </a:xfrm>
            <a:prstGeom prst="rect">
              <a:avLst/>
            </a:prstGeom>
            <a:noFill/>
          </p:spPr>
          <p:txBody>
            <a:bodyPr wrap="square" rtlCol="0">
              <a:spAutoFit/>
            </a:bodyPr>
            <a:lstStyle/>
            <a:p>
              <a:r>
                <a:rPr lang="en-US" b="1" dirty="0" smtClean="0">
                  <a:latin typeface="Arial" pitchFamily="34" charset="0"/>
                  <a:cs typeface="Arial" pitchFamily="34" charset="0"/>
                </a:rPr>
                <a:t>Certain Cancers</a:t>
              </a:r>
              <a:endParaRPr lang="en-US" b="1" dirty="0">
                <a:latin typeface="Arial" pitchFamily="34" charset="0"/>
                <a:cs typeface="Arial" pitchFamily="34" charset="0"/>
              </a:endParaRPr>
            </a:p>
          </p:txBody>
        </p:sp>
        <p:cxnSp>
          <p:nvCxnSpPr>
            <p:cNvPr id="31" name="Straight Arrow Connector 30"/>
            <p:cNvCxnSpPr/>
            <p:nvPr/>
          </p:nvCxnSpPr>
          <p:spPr>
            <a:xfrm flipH="1" flipV="1">
              <a:off x="2881746" y="2209800"/>
              <a:ext cx="722934" cy="5187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1519636" y="1833632"/>
              <a:ext cx="1723575" cy="440968"/>
            </a:xfrm>
            <a:prstGeom prst="rect">
              <a:avLst/>
            </a:prstGeom>
            <a:noFill/>
          </p:spPr>
          <p:txBody>
            <a:bodyPr wrap="square" rtlCol="0">
              <a:spAutoFit/>
            </a:bodyPr>
            <a:lstStyle/>
            <a:p>
              <a:r>
                <a:rPr lang="en-US" b="1" dirty="0" smtClean="0">
                  <a:latin typeface="Arial" pitchFamily="34" charset="0"/>
                  <a:cs typeface="Arial" pitchFamily="34" charset="0"/>
                </a:rPr>
                <a:t>Heart Attack</a:t>
              </a:r>
              <a:endParaRPr lang="en-US" b="1" dirty="0">
                <a:latin typeface="Arial" pitchFamily="34" charset="0"/>
                <a:cs typeface="Arial" pitchFamily="34" charset="0"/>
              </a:endParaRPr>
            </a:p>
          </p:txBody>
        </p:sp>
        <p:sp>
          <p:nvSpPr>
            <p:cNvPr id="35" name="TextBox 34"/>
            <p:cNvSpPr txBox="1"/>
            <p:nvPr/>
          </p:nvSpPr>
          <p:spPr>
            <a:xfrm>
              <a:off x="2195945" y="4911482"/>
              <a:ext cx="1536892" cy="771694"/>
            </a:xfrm>
            <a:prstGeom prst="rect">
              <a:avLst/>
            </a:prstGeom>
            <a:noFill/>
          </p:spPr>
          <p:txBody>
            <a:bodyPr wrap="square" rtlCol="0">
              <a:spAutoFit/>
            </a:bodyPr>
            <a:lstStyle/>
            <a:p>
              <a:r>
                <a:rPr lang="en-US" b="1" dirty="0" smtClean="0">
                  <a:latin typeface="Arial" pitchFamily="34" charset="0"/>
                  <a:cs typeface="Arial" pitchFamily="34" charset="0"/>
                </a:rPr>
                <a:t>Alzheimer's Dementia </a:t>
              </a:r>
              <a:endParaRPr lang="en-US" b="1" dirty="0">
                <a:latin typeface="Arial" pitchFamily="34" charset="0"/>
                <a:cs typeface="Arial" pitchFamily="34" charset="0"/>
              </a:endParaRPr>
            </a:p>
          </p:txBody>
        </p:sp>
        <p:cxnSp>
          <p:nvCxnSpPr>
            <p:cNvPr id="7" name="Straight Arrow Connector 6"/>
            <p:cNvCxnSpPr/>
            <p:nvPr/>
          </p:nvCxnSpPr>
          <p:spPr>
            <a:xfrm>
              <a:off x="5491907" y="3809372"/>
              <a:ext cx="715240" cy="3883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6137130" y="4156565"/>
              <a:ext cx="2010640" cy="771694"/>
            </a:xfrm>
            <a:prstGeom prst="rect">
              <a:avLst/>
            </a:prstGeom>
            <a:noFill/>
          </p:spPr>
          <p:txBody>
            <a:bodyPr wrap="square" rtlCol="0">
              <a:spAutoFit/>
            </a:bodyPr>
            <a:lstStyle/>
            <a:p>
              <a:r>
                <a:rPr lang="en-US" b="1" dirty="0" smtClean="0">
                  <a:latin typeface="Arial" pitchFamily="34" charset="0"/>
                  <a:cs typeface="Arial" pitchFamily="34" charset="0"/>
                </a:rPr>
                <a:t>Chronic Kidney Disease</a:t>
              </a:r>
              <a:endParaRPr lang="en-US" b="1" dirty="0">
                <a:latin typeface="Arial" pitchFamily="34" charset="0"/>
                <a:cs typeface="Arial" pitchFamily="34" charset="0"/>
              </a:endParaRPr>
            </a:p>
          </p:txBody>
        </p:sp>
        <p:cxnSp>
          <p:nvCxnSpPr>
            <p:cNvPr id="17" name="Straight Arrow Connector 16"/>
            <p:cNvCxnSpPr/>
            <p:nvPr/>
          </p:nvCxnSpPr>
          <p:spPr>
            <a:xfrm flipH="1">
              <a:off x="2661686" y="3891393"/>
              <a:ext cx="768742" cy="2651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1394864" y="3889064"/>
              <a:ext cx="1419097" cy="1102420"/>
            </a:xfrm>
            <a:prstGeom prst="rect">
              <a:avLst/>
            </a:prstGeom>
            <a:noFill/>
          </p:spPr>
          <p:txBody>
            <a:bodyPr wrap="square" rtlCol="0">
              <a:spAutoFit/>
            </a:bodyPr>
            <a:lstStyle/>
            <a:p>
              <a:r>
                <a:rPr lang="en-US" b="1" dirty="0" smtClean="0">
                  <a:latin typeface="Arial" pitchFamily="34" charset="0"/>
                  <a:cs typeface="Arial" pitchFamily="34" charset="0"/>
                </a:rPr>
                <a:t>Polycystic Ovarian Syndrome</a:t>
              </a:r>
              <a:endParaRPr lang="en-US" b="1" dirty="0">
                <a:latin typeface="Arial" pitchFamily="34" charset="0"/>
                <a:cs typeface="Arial" pitchFamily="34"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40256"/>
            <a:ext cx="3415074" cy="1098856"/>
          </a:xfrm>
          <a:prstGeom prst="rect">
            <a:avLst/>
          </a:prstGeom>
        </p:spPr>
      </p:pic>
      <p:sp>
        <p:nvSpPr>
          <p:cNvPr id="10" name="Footer Placeholder 9"/>
          <p:cNvSpPr>
            <a:spLocks noGrp="1"/>
          </p:cNvSpPr>
          <p:nvPr>
            <p:ph type="ftr" sz="quarter" idx="11"/>
          </p:nvPr>
        </p:nvSpPr>
        <p:spPr>
          <a:xfrm>
            <a:off x="327190" y="6019800"/>
            <a:ext cx="8359610" cy="701675"/>
          </a:xfrm>
        </p:spPr>
        <p:txBody>
          <a:bodyPr/>
          <a:lstStyle/>
          <a:p>
            <a:r>
              <a:rPr lang="en-US" sz="1000" dirty="0" smtClean="0"/>
              <a:t>SpecialtyHealth, Inc.  ∙   330 E. Liberty Street, Suite 200   ∙   Reno, NV  89501-2221</a:t>
            </a:r>
          </a:p>
          <a:p>
            <a:r>
              <a:rPr lang="en-US" sz="1000" dirty="0" smtClean="0"/>
              <a:t>775.398.3608 ∙ 1.888.992.9974 ∙ </a:t>
            </a:r>
            <a:r>
              <a:rPr lang="en-US" sz="1000" dirty="0" smtClean="0">
                <a:hlinkClick r:id="rId3"/>
              </a:rPr>
              <a:t>www.specialtyhealth.com</a:t>
            </a:r>
            <a:endParaRPr lang="en-US" sz="1000" dirty="0" smtClean="0"/>
          </a:p>
          <a:p>
            <a:r>
              <a:rPr lang="en-US" sz="1000" dirty="0" smtClean="0"/>
              <a:t>Copyright 20002-2012.  SpecialtyHealth, Inc.  All rights reserved.  Reproduction forbidden without permission.</a:t>
            </a:r>
          </a:p>
          <a:p>
            <a:r>
              <a:rPr lang="en-US" sz="1000" dirty="0" smtClean="0"/>
              <a:t>W:Wellness and Prevention/Apnea Wheel 6.8.2012 (2)</a:t>
            </a:r>
          </a:p>
          <a:p>
            <a:endParaRPr lang="en-US" sz="1000" dirty="0"/>
          </a:p>
        </p:txBody>
      </p:sp>
      <p:cxnSp>
        <p:nvCxnSpPr>
          <p:cNvPr id="38" name="Straight Arrow Connector 37"/>
          <p:cNvCxnSpPr/>
          <p:nvPr/>
        </p:nvCxnSpPr>
        <p:spPr>
          <a:xfrm flipH="1">
            <a:off x="3249007" y="4620690"/>
            <a:ext cx="371170" cy="49829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4343400" y="2398931"/>
            <a:ext cx="0" cy="541943"/>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23" idx="3"/>
          </p:cNvCxnSpPr>
          <p:nvPr/>
        </p:nvCxnSpPr>
        <p:spPr>
          <a:xfrm>
            <a:off x="2666999" y="3537467"/>
            <a:ext cx="582009" cy="7175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538635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114300" y="1235869"/>
            <a:ext cx="8534400" cy="5486400"/>
          </a:xfrm>
        </p:spPr>
        <p:txBody>
          <a:bodyPr>
            <a:normAutofit/>
          </a:bodyPr>
          <a:lstStyle/>
          <a:p>
            <a:pPr eaLnBrk="1" hangingPunct="1">
              <a:lnSpc>
                <a:spcPct val="80000"/>
              </a:lnSpc>
              <a:buFont typeface="Wingdings" pitchFamily="2" charset="2"/>
              <a:buNone/>
            </a:pPr>
            <a:r>
              <a:rPr lang="en-US" sz="2000" b="1" dirty="0" smtClean="0"/>
              <a:t>So……how do we correct Insulin Resistance?</a:t>
            </a:r>
            <a:r>
              <a:rPr lang="en-US" sz="2000" dirty="0" smtClean="0"/>
              <a:t>  </a:t>
            </a:r>
            <a:r>
              <a:rPr lang="en-US" sz="2000" b="1" dirty="0" smtClean="0"/>
              <a:t>It’s Surprisingly</a:t>
            </a:r>
            <a:r>
              <a:rPr lang="en-US" sz="2000" dirty="0" smtClean="0"/>
              <a:t> </a:t>
            </a:r>
            <a:r>
              <a:rPr lang="en-US" sz="2000" b="1" dirty="0" smtClean="0"/>
              <a:t>Inexpensive: </a:t>
            </a:r>
          </a:p>
          <a:p>
            <a:pPr eaLnBrk="1" hangingPunct="1">
              <a:lnSpc>
                <a:spcPct val="80000"/>
              </a:lnSpc>
              <a:buFont typeface="Wingdings" pitchFamily="2" charset="2"/>
              <a:buNone/>
            </a:pPr>
            <a:endParaRPr lang="en-US" sz="1000" dirty="0" smtClean="0"/>
          </a:p>
          <a:p>
            <a:pPr marL="457200" indent="-457200" eaLnBrk="1" hangingPunct="1">
              <a:lnSpc>
                <a:spcPct val="80000"/>
              </a:lnSpc>
              <a:buFont typeface="Wingdings" pitchFamily="2" charset="2"/>
              <a:buAutoNum type="arabicPeriod"/>
            </a:pPr>
            <a:r>
              <a:rPr lang="en-US" sz="2000" dirty="0" err="1" smtClean="0"/>
              <a:t>Paleo</a:t>
            </a:r>
            <a:r>
              <a:rPr lang="en-US" sz="2000" dirty="0" smtClean="0"/>
              <a:t>/Low Carb: (Robb Wolf, Gary </a:t>
            </a:r>
            <a:r>
              <a:rPr lang="en-US" sz="2000" dirty="0" err="1" smtClean="0"/>
              <a:t>Taubes</a:t>
            </a:r>
            <a:r>
              <a:rPr lang="en-US" sz="2000" dirty="0" smtClean="0"/>
              <a:t>, Dr. Robert H. </a:t>
            </a:r>
            <a:r>
              <a:rPr lang="en-US" sz="2000" dirty="0" err="1" smtClean="0"/>
              <a:t>Lustig</a:t>
            </a:r>
            <a:r>
              <a:rPr lang="en-US" sz="2000" dirty="0" smtClean="0"/>
              <a:t> – The Bitter Truth, Dr. William Cromwell, Dr. Loren </a:t>
            </a:r>
            <a:r>
              <a:rPr lang="en-US" sz="2000" dirty="0" err="1" smtClean="0"/>
              <a:t>Cordain</a:t>
            </a:r>
            <a:r>
              <a:rPr lang="en-US" sz="2000" dirty="0" smtClean="0"/>
              <a:t> and Dr. Tara </a:t>
            </a:r>
            <a:r>
              <a:rPr lang="en-US" sz="2000" dirty="0" err="1" smtClean="0"/>
              <a:t>Dall</a:t>
            </a:r>
            <a:r>
              <a:rPr lang="en-US" sz="2000" dirty="0" smtClean="0"/>
              <a:t>)</a:t>
            </a:r>
          </a:p>
          <a:p>
            <a:pPr marL="457200" indent="-457200" eaLnBrk="1" hangingPunct="1">
              <a:lnSpc>
                <a:spcPct val="80000"/>
              </a:lnSpc>
              <a:buFont typeface="Wingdings" pitchFamily="2" charset="2"/>
              <a:buAutoNum type="arabicPeriod"/>
            </a:pPr>
            <a:endParaRPr lang="en-US" sz="2000" dirty="0" smtClean="0"/>
          </a:p>
          <a:p>
            <a:pPr marL="457200" indent="-457200" eaLnBrk="1" hangingPunct="1">
              <a:lnSpc>
                <a:spcPct val="80000"/>
              </a:lnSpc>
              <a:buFont typeface="Wingdings" pitchFamily="2" charset="2"/>
              <a:buAutoNum type="arabicPeriod" startAt="2"/>
            </a:pPr>
            <a:r>
              <a:rPr lang="en-US" sz="2000" dirty="0" smtClean="0"/>
              <a:t>Exercise: (Ethan </a:t>
            </a:r>
            <a:r>
              <a:rPr lang="en-US" sz="2000" dirty="0" err="1" smtClean="0"/>
              <a:t>Opdahl</a:t>
            </a:r>
            <a:r>
              <a:rPr lang="en-US" sz="2000" dirty="0" smtClean="0"/>
              <a:t>, Tammy Lopes, Dr. Kevin Gilmartin, Robb Wolf, Rob Conatser, Dr. Scott Hall, Bill Land (our Navy Seal</a:t>
            </a:r>
            <a:r>
              <a:rPr lang="en-US" sz="2000" dirty="0" smtClean="0"/>
              <a:t>), </a:t>
            </a:r>
            <a:r>
              <a:rPr lang="en-US" sz="2000" dirty="0" smtClean="0"/>
              <a:t>and Dr</a:t>
            </a:r>
            <a:r>
              <a:rPr lang="en-US" sz="2000" dirty="0"/>
              <a:t>. William Cromwell) )</a:t>
            </a:r>
            <a:endParaRPr lang="en-US" sz="2000" dirty="0" smtClean="0"/>
          </a:p>
          <a:p>
            <a:pPr marL="0" indent="0" eaLnBrk="1" hangingPunct="1">
              <a:lnSpc>
                <a:spcPct val="80000"/>
              </a:lnSpc>
              <a:buNone/>
            </a:pPr>
            <a:endParaRPr lang="en-US" sz="2000" dirty="0" smtClean="0"/>
          </a:p>
          <a:p>
            <a:pPr marL="457200" indent="-457200" eaLnBrk="1" hangingPunct="1">
              <a:lnSpc>
                <a:spcPct val="80000"/>
              </a:lnSpc>
              <a:buFont typeface="Wingdings" pitchFamily="2" charset="2"/>
              <a:buAutoNum type="arabicPeriod" startAt="3"/>
            </a:pPr>
            <a:r>
              <a:rPr lang="en-US" sz="2000" dirty="0" smtClean="0"/>
              <a:t>Weight loss – if necessary: (Ethan </a:t>
            </a:r>
            <a:r>
              <a:rPr lang="en-US" sz="2000" dirty="0" err="1" smtClean="0"/>
              <a:t>Opdahl</a:t>
            </a:r>
            <a:r>
              <a:rPr lang="en-US" sz="2000" dirty="0" smtClean="0"/>
              <a:t>, Gary </a:t>
            </a:r>
            <a:r>
              <a:rPr lang="en-US" sz="2000" dirty="0" err="1" smtClean="0"/>
              <a:t>Taubes</a:t>
            </a:r>
            <a:r>
              <a:rPr lang="en-US" sz="2000" dirty="0" smtClean="0"/>
              <a:t>, Dr. Tracey Green,   Robb Wolf, Dr. Thomas Dayspring, Dr. Tara </a:t>
            </a:r>
            <a:r>
              <a:rPr lang="en-US" sz="2000" dirty="0" err="1" smtClean="0"/>
              <a:t>Dall</a:t>
            </a:r>
            <a:r>
              <a:rPr lang="en-US" sz="2000" dirty="0" smtClean="0"/>
              <a:t>, </a:t>
            </a:r>
            <a:r>
              <a:rPr lang="en-US" sz="2000" dirty="0" smtClean="0"/>
              <a:t>and Dr. William Cromwell) </a:t>
            </a:r>
            <a:r>
              <a:rPr lang="en-US" sz="1400" dirty="0" smtClean="0"/>
              <a:t> </a:t>
            </a:r>
          </a:p>
          <a:p>
            <a:pPr eaLnBrk="1" hangingPunct="1">
              <a:lnSpc>
                <a:spcPct val="80000"/>
              </a:lnSpc>
              <a:buFont typeface="Wingdings" pitchFamily="2" charset="2"/>
              <a:buNone/>
            </a:pPr>
            <a:endParaRPr lang="en-US" sz="1400" dirty="0"/>
          </a:p>
          <a:p>
            <a:pPr marL="457200" indent="-457200" eaLnBrk="1" hangingPunct="1">
              <a:lnSpc>
                <a:spcPct val="80000"/>
              </a:lnSpc>
              <a:buFont typeface="Wingdings" pitchFamily="2" charset="2"/>
              <a:buAutoNum type="arabicPeriod" startAt="4"/>
            </a:pPr>
            <a:r>
              <a:rPr lang="en-US" sz="2000" dirty="0" smtClean="0"/>
              <a:t>Possible medications, such as Statins or Metformin (Dr. Scott Hall, Dr. Grant </a:t>
            </a:r>
          </a:p>
          <a:p>
            <a:pPr marL="0" indent="0" eaLnBrk="1" hangingPunct="1">
              <a:lnSpc>
                <a:spcPct val="80000"/>
              </a:lnSpc>
              <a:buNone/>
            </a:pPr>
            <a:r>
              <a:rPr lang="en-US" sz="2000" dirty="0" smtClean="0"/>
              <a:t>        Anderson, Dr. Tara </a:t>
            </a:r>
            <a:r>
              <a:rPr lang="en-US" sz="2000" dirty="0" err="1" smtClean="0"/>
              <a:t>Dall</a:t>
            </a:r>
            <a:r>
              <a:rPr lang="en-US" sz="2000" dirty="0" smtClean="0"/>
              <a:t>, Dr. Thomas Dayspring, Dr. William </a:t>
            </a:r>
            <a:r>
              <a:rPr lang="en-US" sz="2000" dirty="0" smtClean="0"/>
              <a:t>Cromwell, </a:t>
            </a:r>
            <a:r>
              <a:rPr lang="en-US" sz="2000" dirty="0" smtClean="0"/>
              <a:t>and </a:t>
            </a:r>
          </a:p>
          <a:p>
            <a:pPr marL="0" indent="0" eaLnBrk="1" hangingPunct="1">
              <a:lnSpc>
                <a:spcPct val="80000"/>
              </a:lnSpc>
              <a:buNone/>
            </a:pPr>
            <a:r>
              <a:rPr lang="en-US" sz="2000" dirty="0"/>
              <a:t> </a:t>
            </a:r>
            <a:r>
              <a:rPr lang="en-US" sz="2000" dirty="0" smtClean="0"/>
              <a:t>       many, many others)</a:t>
            </a:r>
          </a:p>
          <a:p>
            <a:pPr eaLnBrk="1" hangingPunct="1">
              <a:lnSpc>
                <a:spcPct val="80000"/>
              </a:lnSpc>
            </a:pPr>
            <a:endParaRPr lang="en-US" sz="2000" dirty="0" smtClean="0"/>
          </a:p>
          <a:p>
            <a:pPr algn="ctr" eaLnBrk="1" hangingPunct="1">
              <a:lnSpc>
                <a:spcPct val="80000"/>
              </a:lnSpc>
              <a:buFont typeface="Wingdings" pitchFamily="2" charset="2"/>
              <a:buNone/>
            </a:pPr>
            <a:r>
              <a:rPr lang="en-US" sz="2000" b="1" dirty="0" smtClean="0"/>
              <a:t>TREAT TO AN LDL-P OF 1000</a:t>
            </a:r>
            <a:endParaRPr lang="en-US" sz="2000" dirty="0" smtClean="0"/>
          </a:p>
          <a:p>
            <a:pPr algn="ctr" eaLnBrk="1" hangingPunct="1">
              <a:lnSpc>
                <a:spcPct val="80000"/>
              </a:lnSpc>
              <a:buFont typeface="Wingdings" pitchFamily="2" charset="2"/>
              <a:buNone/>
            </a:pPr>
            <a:r>
              <a:rPr lang="en-US" sz="1400" dirty="0" smtClean="0"/>
              <a:t>(Do whatever it takes</a:t>
            </a:r>
            <a:r>
              <a:rPr lang="en-US" sz="900" b="1" dirty="0" smtClean="0"/>
              <a:t>!)   (William Cromwell)</a:t>
            </a:r>
            <a:endParaRPr lang="en-US" sz="900" dirty="0" smtClean="0"/>
          </a:p>
          <a:p>
            <a:pPr eaLnBrk="1" hangingPunct="1">
              <a:lnSpc>
                <a:spcPct val="80000"/>
              </a:lnSpc>
            </a:pPr>
            <a:endParaRPr lang="en-US" sz="20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52398"/>
            <a:ext cx="3733800" cy="1205089"/>
          </a:xfrm>
          <a:prstGeom prst="rect">
            <a:avLst/>
          </a:prstGeom>
        </p:spPr>
      </p:pic>
      <p:sp>
        <p:nvSpPr>
          <p:cNvPr id="5" name="Rectangle 4"/>
          <p:cNvSpPr/>
          <p:nvPr/>
        </p:nvSpPr>
        <p:spPr>
          <a:xfrm>
            <a:off x="762000" y="6516216"/>
            <a:ext cx="7861300" cy="230832"/>
          </a:xfrm>
          <a:prstGeom prst="rect">
            <a:avLst/>
          </a:prstGeom>
        </p:spPr>
        <p:txBody>
          <a:bodyPr wrap="square">
            <a:spAutoFit/>
          </a:bodyPr>
          <a:lstStyle/>
          <a:p>
            <a:pPr lvl="0"/>
            <a:r>
              <a:rPr lang="en-US" sz="900" dirty="0">
                <a:solidFill>
                  <a:schemeClr val="accent2">
                    <a:lumMod val="50000"/>
                  </a:schemeClr>
                </a:solidFill>
                <a:latin typeface="Arial" charset="0"/>
              </a:rPr>
              <a:t>All slides subject to copyright 2002-2012, </a:t>
            </a:r>
            <a:r>
              <a:rPr lang="en-US" sz="900" dirty="0" err="1">
                <a:solidFill>
                  <a:schemeClr val="accent2">
                    <a:lumMod val="50000"/>
                  </a:schemeClr>
                </a:solidFill>
                <a:latin typeface="Arial" charset="0"/>
              </a:rPr>
              <a:t>SpecialtyHealth</a:t>
            </a:r>
            <a:r>
              <a:rPr lang="en-US" sz="900" dirty="0">
                <a:solidFill>
                  <a:schemeClr val="accent2">
                    <a:lumMod val="50000"/>
                  </a:schemeClr>
                </a:solidFill>
                <a:latin typeface="Arial" charset="0"/>
              </a:rPr>
              <a:t>, Inc. All rights reserved. Reproduction forbidden without permission. www.specialtyhealth.com</a:t>
            </a:r>
            <a:endParaRPr lang="en-US" sz="900" dirty="0">
              <a:solidFill>
                <a:schemeClr val="accent2">
                  <a:lumMod val="50000"/>
                </a:schemeClr>
              </a:solidFill>
            </a:endParaRPr>
          </a:p>
        </p:txBody>
      </p:sp>
    </p:spTree>
    <p:extLst>
      <p:ext uri="{BB962C8B-B14F-4D97-AF65-F5344CB8AC3E}">
        <p14:creationId xmlns:p14="http://schemas.microsoft.com/office/powerpoint/2010/main" val="19754067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Arrow Connector 5"/>
          <p:cNvCxnSpPr/>
          <p:nvPr/>
        </p:nvCxnSpPr>
        <p:spPr>
          <a:xfrm flipV="1">
            <a:off x="1371600" y="2286000"/>
            <a:ext cx="0" cy="2743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1371600" y="5029200"/>
            <a:ext cx="6096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1905000" y="50546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2514600" y="5016500"/>
            <a:ext cx="0" cy="279400"/>
          </a:xfrm>
          <a:prstGeom prst="line">
            <a:avLst/>
          </a:prstGeom>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3124200" y="5054600"/>
            <a:ext cx="0" cy="29210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3733800" y="50292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4419600" y="5080000"/>
            <a:ext cx="0" cy="22860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5181600" y="5016500"/>
            <a:ext cx="0" cy="30480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5715000" y="50800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6400800" y="5080000"/>
            <a:ext cx="0" cy="22860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7010400" y="5080000"/>
            <a:ext cx="0" cy="228600"/>
          </a:xfrm>
          <a:prstGeom prst="line">
            <a:avLst/>
          </a:prstGeom>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4191000" y="5377934"/>
            <a:ext cx="457200" cy="369332"/>
          </a:xfrm>
          <a:prstGeom prst="rect">
            <a:avLst/>
          </a:prstGeom>
          <a:noFill/>
        </p:spPr>
        <p:txBody>
          <a:bodyPr wrap="square" rtlCol="0">
            <a:spAutoFit/>
          </a:bodyPr>
          <a:lstStyle/>
          <a:p>
            <a:r>
              <a:rPr lang="en-US" dirty="0" smtClean="0"/>
              <a:t>50</a:t>
            </a:r>
            <a:endParaRPr lang="en-US" dirty="0"/>
          </a:p>
        </p:txBody>
      </p:sp>
      <p:sp>
        <p:nvSpPr>
          <p:cNvPr id="33" name="TextBox 32"/>
          <p:cNvSpPr txBox="1"/>
          <p:nvPr/>
        </p:nvSpPr>
        <p:spPr>
          <a:xfrm>
            <a:off x="6832600" y="5321300"/>
            <a:ext cx="533400" cy="369332"/>
          </a:xfrm>
          <a:prstGeom prst="rect">
            <a:avLst/>
          </a:prstGeom>
          <a:noFill/>
        </p:spPr>
        <p:txBody>
          <a:bodyPr wrap="square" rtlCol="0">
            <a:spAutoFit/>
          </a:bodyPr>
          <a:lstStyle/>
          <a:p>
            <a:r>
              <a:rPr lang="en-US" dirty="0" smtClean="0"/>
              <a:t>90</a:t>
            </a:r>
            <a:endParaRPr lang="en-US" dirty="0"/>
          </a:p>
        </p:txBody>
      </p:sp>
      <p:sp>
        <p:nvSpPr>
          <p:cNvPr id="34" name="TextBox 33"/>
          <p:cNvSpPr txBox="1"/>
          <p:nvPr/>
        </p:nvSpPr>
        <p:spPr>
          <a:xfrm>
            <a:off x="1600200" y="5321300"/>
            <a:ext cx="609600" cy="369332"/>
          </a:xfrm>
          <a:prstGeom prst="rect">
            <a:avLst/>
          </a:prstGeom>
          <a:noFill/>
        </p:spPr>
        <p:txBody>
          <a:bodyPr wrap="square" rtlCol="0">
            <a:spAutoFit/>
          </a:bodyPr>
          <a:lstStyle/>
          <a:p>
            <a:r>
              <a:rPr lang="en-US" dirty="0" smtClean="0"/>
              <a:t>10</a:t>
            </a:r>
            <a:endParaRPr lang="en-US" dirty="0"/>
          </a:p>
        </p:txBody>
      </p:sp>
      <p:sp>
        <p:nvSpPr>
          <p:cNvPr id="54" name="TextBox 53"/>
          <p:cNvSpPr txBox="1"/>
          <p:nvPr/>
        </p:nvSpPr>
        <p:spPr>
          <a:xfrm>
            <a:off x="2895600" y="5377934"/>
            <a:ext cx="457200" cy="369332"/>
          </a:xfrm>
          <a:prstGeom prst="rect">
            <a:avLst/>
          </a:prstGeom>
          <a:noFill/>
        </p:spPr>
        <p:txBody>
          <a:bodyPr wrap="square" rtlCol="0">
            <a:spAutoFit/>
          </a:bodyPr>
          <a:lstStyle/>
          <a:p>
            <a:r>
              <a:rPr lang="en-US" dirty="0" smtClean="0"/>
              <a:t>30</a:t>
            </a:r>
            <a:endParaRPr lang="en-US" dirty="0"/>
          </a:p>
        </p:txBody>
      </p:sp>
      <p:sp>
        <p:nvSpPr>
          <p:cNvPr id="55" name="TextBox 54"/>
          <p:cNvSpPr txBox="1"/>
          <p:nvPr/>
        </p:nvSpPr>
        <p:spPr>
          <a:xfrm>
            <a:off x="5538651" y="5357586"/>
            <a:ext cx="457200" cy="369332"/>
          </a:xfrm>
          <a:prstGeom prst="rect">
            <a:avLst/>
          </a:prstGeom>
          <a:noFill/>
        </p:spPr>
        <p:txBody>
          <a:bodyPr wrap="square" rtlCol="0">
            <a:spAutoFit/>
          </a:bodyPr>
          <a:lstStyle/>
          <a:p>
            <a:r>
              <a:rPr lang="en-US" dirty="0" smtClean="0"/>
              <a:t>70</a:t>
            </a:r>
            <a:endParaRPr lang="en-US" dirty="0"/>
          </a:p>
        </p:txBody>
      </p:sp>
      <p:sp>
        <p:nvSpPr>
          <p:cNvPr id="58" name="TextBox 57"/>
          <p:cNvSpPr txBox="1"/>
          <p:nvPr/>
        </p:nvSpPr>
        <p:spPr>
          <a:xfrm>
            <a:off x="228600" y="2590800"/>
            <a:ext cx="990600" cy="646331"/>
          </a:xfrm>
          <a:prstGeom prst="rect">
            <a:avLst/>
          </a:prstGeom>
          <a:noFill/>
        </p:spPr>
        <p:txBody>
          <a:bodyPr wrap="square" rtlCol="0">
            <a:spAutoFit/>
          </a:bodyPr>
          <a:lstStyle/>
          <a:p>
            <a:r>
              <a:rPr lang="en-US" b="1" dirty="0" smtClean="0"/>
              <a:t>Quality of Life</a:t>
            </a:r>
            <a:endParaRPr lang="en-US" b="1" dirty="0"/>
          </a:p>
        </p:txBody>
      </p:sp>
      <p:sp>
        <p:nvSpPr>
          <p:cNvPr id="59" name="TextBox 58"/>
          <p:cNvSpPr txBox="1"/>
          <p:nvPr/>
        </p:nvSpPr>
        <p:spPr>
          <a:xfrm>
            <a:off x="4022955" y="5692259"/>
            <a:ext cx="1340826" cy="369332"/>
          </a:xfrm>
          <a:prstGeom prst="rect">
            <a:avLst/>
          </a:prstGeom>
          <a:noFill/>
        </p:spPr>
        <p:txBody>
          <a:bodyPr wrap="square" rtlCol="0">
            <a:spAutoFit/>
          </a:bodyPr>
          <a:lstStyle/>
          <a:p>
            <a:r>
              <a:rPr lang="en-US" b="1" dirty="0" smtClean="0">
                <a:latin typeface="Arial" pitchFamily="34" charset="0"/>
                <a:cs typeface="Arial" pitchFamily="34" charset="0"/>
              </a:rPr>
              <a:t>TIME</a:t>
            </a:r>
            <a:endParaRPr lang="en-US" b="1" dirty="0">
              <a:latin typeface="Arial" pitchFamily="34" charset="0"/>
              <a:cs typeface="Arial" pitchFamily="34" charset="0"/>
            </a:endParaRPr>
          </a:p>
        </p:txBody>
      </p:sp>
      <p:sp>
        <p:nvSpPr>
          <p:cNvPr id="62" name="Rectangle 61"/>
          <p:cNvSpPr/>
          <p:nvPr/>
        </p:nvSpPr>
        <p:spPr>
          <a:xfrm>
            <a:off x="1677158" y="1309151"/>
            <a:ext cx="6032421" cy="646331"/>
          </a:xfrm>
          <a:prstGeom prst="rect">
            <a:avLst/>
          </a:prstGeom>
          <a:noFill/>
        </p:spPr>
        <p:txBody>
          <a:bodyPr wrap="non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solidFill>
                  <a:schemeClr val="bg2">
                    <a:lumMod val="75000"/>
                  </a:schemeClr>
                </a:solidFill>
                <a:effectLst/>
                <a:latin typeface="Arial" pitchFamily="34" charset="0"/>
                <a:cs typeface="Arial" pitchFamily="34" charset="0"/>
              </a:rPr>
              <a:t>Compression of Morbidity </a:t>
            </a:r>
            <a:endParaRPr lang="en-US" sz="3600" b="1" cap="none" spc="0" dirty="0">
              <a:ln w="10541" cmpd="sng">
                <a:solidFill>
                  <a:srgbClr val="7D7D7D">
                    <a:tint val="100000"/>
                    <a:shade val="100000"/>
                    <a:satMod val="110000"/>
                  </a:srgbClr>
                </a:solidFill>
                <a:prstDash val="solid"/>
              </a:ln>
              <a:solidFill>
                <a:schemeClr val="bg2">
                  <a:lumMod val="75000"/>
                </a:schemeClr>
              </a:solidFill>
              <a:effectLst/>
              <a:latin typeface="Arial" pitchFamily="34" charset="0"/>
              <a:cs typeface="Arial" pitchFamily="34" charset="0"/>
            </a:endParaRPr>
          </a:p>
        </p:txBody>
      </p:sp>
      <p:cxnSp>
        <p:nvCxnSpPr>
          <p:cNvPr id="66" name="Straight Connector 65"/>
          <p:cNvCxnSpPr/>
          <p:nvPr/>
        </p:nvCxnSpPr>
        <p:spPr>
          <a:xfrm>
            <a:off x="1447800" y="2438400"/>
            <a:ext cx="5181600"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Arrow Connector 67"/>
          <p:cNvCxnSpPr/>
          <p:nvPr/>
        </p:nvCxnSpPr>
        <p:spPr>
          <a:xfrm>
            <a:off x="6651171" y="2438399"/>
            <a:ext cx="0" cy="24384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0" name="Straight Connector 69"/>
          <p:cNvCxnSpPr/>
          <p:nvPr/>
        </p:nvCxnSpPr>
        <p:spPr>
          <a:xfrm>
            <a:off x="1371600" y="2913965"/>
            <a:ext cx="2667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2" name="Straight Arrow Connector 71"/>
          <p:cNvCxnSpPr/>
          <p:nvPr/>
        </p:nvCxnSpPr>
        <p:spPr>
          <a:xfrm>
            <a:off x="4038600" y="2913965"/>
            <a:ext cx="0" cy="19628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4" name="Straight Connector 73"/>
          <p:cNvCxnSpPr>
            <a:endCxn id="81" idx="0"/>
          </p:cNvCxnSpPr>
          <p:nvPr/>
        </p:nvCxnSpPr>
        <p:spPr>
          <a:xfrm flipV="1">
            <a:off x="1371600" y="2679700"/>
            <a:ext cx="2484120" cy="10"/>
          </a:xfrm>
          <a:prstGeom prst="line">
            <a:avLst/>
          </a:prstGeom>
          <a:ln>
            <a:solidFill>
              <a:schemeClr val="accent6"/>
            </a:solidFill>
          </a:ln>
          <a:effectLst>
            <a:outerShdw blurRad="40005" dist="22860" dir="5400000" algn="ctr" rotWithShape="0">
              <a:srgbClr val="000000">
                <a:alpha val="35000"/>
              </a:srgbClr>
            </a:outerShdw>
          </a:effectLst>
        </p:spPr>
        <p:style>
          <a:lnRef idx="3">
            <a:schemeClr val="accent6"/>
          </a:lnRef>
          <a:fillRef idx="0">
            <a:schemeClr val="accent6"/>
          </a:fillRef>
          <a:effectRef idx="2">
            <a:schemeClr val="accent6"/>
          </a:effectRef>
          <a:fontRef idx="minor">
            <a:schemeClr val="tx1"/>
          </a:fontRef>
        </p:style>
      </p:cxnSp>
      <p:sp>
        <p:nvSpPr>
          <p:cNvPr id="108" name="TextBox 107"/>
          <p:cNvSpPr txBox="1"/>
          <p:nvPr/>
        </p:nvSpPr>
        <p:spPr>
          <a:xfrm>
            <a:off x="6460672" y="4811961"/>
            <a:ext cx="965200" cy="253916"/>
          </a:xfrm>
          <a:prstGeom prst="rect">
            <a:avLst/>
          </a:prstGeom>
          <a:noFill/>
        </p:spPr>
        <p:txBody>
          <a:bodyPr wrap="square" rtlCol="0">
            <a:spAutoFit/>
          </a:bodyPr>
          <a:lstStyle/>
          <a:p>
            <a:r>
              <a:rPr lang="en-US" sz="1050" dirty="0" smtClean="0"/>
              <a:t>Ideal</a:t>
            </a:r>
            <a:endParaRPr lang="en-US" sz="1050" dirty="0"/>
          </a:p>
        </p:txBody>
      </p:sp>
      <p:sp>
        <p:nvSpPr>
          <p:cNvPr id="81" name="Arc 80"/>
          <p:cNvSpPr/>
          <p:nvPr/>
        </p:nvSpPr>
        <p:spPr>
          <a:xfrm>
            <a:off x="1844040" y="2679700"/>
            <a:ext cx="4023360" cy="4483100"/>
          </a:xfrm>
          <a:prstGeom prst="arc">
            <a:avLst>
              <a:gd name="adj1" fmla="val 16200000"/>
              <a:gd name="adj2" fmla="val 21211376"/>
            </a:avLst>
          </a:prstGeom>
          <a:ln w="38100">
            <a:solidFill>
              <a:schemeClr val="accent6"/>
            </a:solidFill>
          </a:ln>
          <a:effectLst>
            <a:outerShdw blurRad="40005" dist="22860" dir="5400000" algn="ctr" rotWithShape="0">
              <a:srgbClr val="000000">
                <a:alpha val="3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1" name="Straight Arrow Connector 90"/>
          <p:cNvCxnSpPr>
            <a:stCxn id="81" idx="2"/>
          </p:cNvCxnSpPr>
          <p:nvPr/>
        </p:nvCxnSpPr>
        <p:spPr>
          <a:xfrm>
            <a:off x="5857039" y="4694040"/>
            <a:ext cx="14229" cy="282978"/>
          </a:xfrm>
          <a:prstGeom prst="straightConnector1">
            <a:avLst/>
          </a:prstGeom>
          <a:ln w="38100">
            <a:solidFill>
              <a:schemeClr val="accent6"/>
            </a:solidFill>
            <a:tailEnd type="arrow"/>
          </a:ln>
          <a:effectLst>
            <a:outerShdw blurRad="40005" dist="22860" dir="5400000" algn="ctr" rotWithShape="0">
              <a:srgbClr val="000000">
                <a:alpha val="35000"/>
              </a:srgbClr>
            </a:outerShdw>
          </a:effectLst>
        </p:spPr>
        <p:style>
          <a:lnRef idx="1">
            <a:schemeClr val="accent1"/>
          </a:lnRef>
          <a:fillRef idx="0">
            <a:schemeClr val="accent1"/>
          </a:fillRef>
          <a:effectRef idx="0">
            <a:schemeClr val="accent1"/>
          </a:effectRef>
          <a:fontRef idx="minor">
            <a:schemeClr val="tx1"/>
          </a:fontRef>
        </p:style>
      </p:cxnSp>
      <p:pic>
        <p:nvPicPr>
          <p:cNvPr id="1026" name="Picture 2" descr="SpecialtyHealth_tagline_2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599" y="221960"/>
            <a:ext cx="3481251" cy="92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1066800" y="6356350"/>
            <a:ext cx="7162800" cy="365125"/>
          </a:xfrm>
        </p:spPr>
        <p:txBody>
          <a:bodyPr/>
          <a:lstStyle/>
          <a:p>
            <a:r>
              <a:rPr lang="en-US" sz="800" dirty="0" smtClean="0">
                <a:solidFill>
                  <a:schemeClr val="tx1"/>
                </a:solidFill>
                <a:latin typeface="Arial" pitchFamily="34" charset="0"/>
                <a:cs typeface="Arial" pitchFamily="34" charset="0"/>
              </a:rPr>
              <a:t>Copyright 2002-2012, SpecialtyHealth, Inc.  All rights reserved.  Reproduction Forbidden without permission.  </a:t>
            </a:r>
            <a:r>
              <a:rPr lang="en-US" sz="800" dirty="0" smtClean="0">
                <a:solidFill>
                  <a:schemeClr val="tx1"/>
                </a:solidFill>
                <a:latin typeface="Arial" pitchFamily="34" charset="0"/>
                <a:cs typeface="Arial" pitchFamily="34" charset="0"/>
                <a:hlinkClick r:id="rId4"/>
              </a:rPr>
              <a:t>www.specialtyhealth.com</a:t>
            </a:r>
            <a:r>
              <a:rPr lang="en-US" sz="800" dirty="0" smtClean="0">
                <a:solidFill>
                  <a:schemeClr val="tx1"/>
                </a:solidFill>
                <a:latin typeface="Arial" pitchFamily="34" charset="0"/>
                <a:cs typeface="Arial" pitchFamily="34" charset="0"/>
              </a:rPr>
              <a:t>  </a:t>
            </a:r>
          </a:p>
          <a:p>
            <a:r>
              <a:rPr lang="en-US" sz="800" dirty="0" smtClean="0">
                <a:solidFill>
                  <a:schemeClr val="tx1"/>
                </a:solidFill>
                <a:latin typeface="Arial" pitchFamily="34" charset="0"/>
                <a:cs typeface="Arial" pitchFamily="34" charset="0"/>
              </a:rPr>
              <a:t>W:Wellness </a:t>
            </a:r>
            <a:r>
              <a:rPr lang="en-US" sz="800" dirty="0">
                <a:solidFill>
                  <a:schemeClr val="tx1"/>
                </a:solidFill>
                <a:latin typeface="Arial" pitchFamily="34" charset="0"/>
                <a:cs typeface="Arial" pitchFamily="34" charset="0"/>
              </a:rPr>
              <a:t>and Prevention </a:t>
            </a:r>
            <a:r>
              <a:rPr lang="en-US" sz="800" dirty="0" smtClean="0">
                <a:solidFill>
                  <a:schemeClr val="tx1"/>
                </a:solidFill>
                <a:latin typeface="Arial" pitchFamily="34" charset="0"/>
                <a:cs typeface="Arial" pitchFamily="34" charset="0"/>
              </a:rPr>
              <a:t>Marketing/Compression of </a:t>
            </a:r>
            <a:r>
              <a:rPr lang="en-US" sz="800" dirty="0">
                <a:solidFill>
                  <a:schemeClr val="tx1"/>
                </a:solidFill>
                <a:latin typeface="Arial" pitchFamily="34" charset="0"/>
                <a:cs typeface="Arial" pitchFamily="34" charset="0"/>
              </a:rPr>
              <a:t>Morbidity</a:t>
            </a:r>
          </a:p>
          <a:p>
            <a:endParaRPr lang="en-US" dirty="0"/>
          </a:p>
        </p:txBody>
      </p:sp>
      <p:sp>
        <p:nvSpPr>
          <p:cNvPr id="31" name="TextBox 30"/>
          <p:cNvSpPr txBox="1"/>
          <p:nvPr/>
        </p:nvSpPr>
        <p:spPr>
          <a:xfrm>
            <a:off x="3406633" y="2286000"/>
            <a:ext cx="807720" cy="369332"/>
          </a:xfrm>
          <a:prstGeom prst="rect">
            <a:avLst/>
          </a:prstGeom>
          <a:noFill/>
        </p:spPr>
        <p:txBody>
          <a:bodyPr wrap="square" rtlCol="0">
            <a:spAutoFit/>
          </a:bodyPr>
          <a:lstStyle/>
          <a:p>
            <a:r>
              <a:rPr lang="en-US" dirty="0" smtClean="0"/>
              <a:t>X</a:t>
            </a:r>
            <a:endParaRPr lang="en-US" dirty="0"/>
          </a:p>
        </p:txBody>
      </p:sp>
      <p:sp>
        <p:nvSpPr>
          <p:cNvPr id="35" name="TextBox 34"/>
          <p:cNvSpPr txBox="1"/>
          <p:nvPr/>
        </p:nvSpPr>
        <p:spPr>
          <a:xfrm>
            <a:off x="3030482" y="2703863"/>
            <a:ext cx="807720"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27900741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152400"/>
            <a:ext cx="9124950"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13100" y="425966"/>
            <a:ext cx="3124200" cy="369332"/>
          </a:xfrm>
          <a:prstGeom prst="rect">
            <a:avLst/>
          </a:prstGeom>
          <a:noFill/>
          <a:ln>
            <a:solidFill>
              <a:schemeClr val="tx2">
                <a:lumMod val="20000"/>
                <a:lumOff val="80000"/>
              </a:schemeClr>
            </a:solidFill>
          </a:ln>
        </p:spPr>
        <p:txBody>
          <a:bodyPr wrap="square" rtlCol="0">
            <a:spAutoFit/>
          </a:bodyPr>
          <a:lstStyle/>
          <a:p>
            <a:r>
              <a:rPr lang="en-US" b="1" dirty="0" smtClean="0"/>
              <a:t>BEFORE WELLNESS PROGRAM  </a:t>
            </a:r>
            <a:endParaRPr lang="en-US" b="1" dirty="0"/>
          </a:p>
        </p:txBody>
      </p:sp>
    </p:spTree>
    <p:extLst>
      <p:ext uri="{BB962C8B-B14F-4D97-AF65-F5344CB8AC3E}">
        <p14:creationId xmlns:p14="http://schemas.microsoft.com/office/powerpoint/2010/main" val="42097469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6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53525"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24200" y="328136"/>
            <a:ext cx="3200400" cy="369332"/>
          </a:xfrm>
          <a:prstGeom prst="rect">
            <a:avLst/>
          </a:prstGeom>
          <a:noFill/>
        </p:spPr>
        <p:txBody>
          <a:bodyPr wrap="square" rtlCol="0">
            <a:spAutoFit/>
          </a:bodyPr>
          <a:lstStyle/>
          <a:p>
            <a:r>
              <a:rPr lang="en-US" b="1" dirty="0" smtClean="0"/>
              <a:t>AFTER WELLNESS PROGRAM</a:t>
            </a:r>
            <a:endParaRPr lang="en-US" b="1" dirty="0"/>
          </a:p>
        </p:txBody>
      </p:sp>
    </p:spTree>
    <p:extLst>
      <p:ext uri="{BB962C8B-B14F-4D97-AF65-F5344CB8AC3E}">
        <p14:creationId xmlns:p14="http://schemas.microsoft.com/office/powerpoint/2010/main" val="26366025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777211094"/>
              </p:ext>
            </p:extLst>
          </p:nvPr>
        </p:nvGraphicFramePr>
        <p:xfrm>
          <a:off x="0" y="0"/>
          <a:ext cx="8991600" cy="6858000"/>
        </p:xfrm>
        <a:graphic>
          <a:graphicData uri="http://schemas.openxmlformats.org/presentationml/2006/ole">
            <mc:AlternateContent xmlns:mc="http://schemas.openxmlformats.org/markup-compatibility/2006">
              <mc:Choice xmlns:v="urn:schemas-microsoft-com:vml" Requires="v">
                <p:oleObj spid="_x0000_s3207" name="Acrobat Document" r:id="rId3" imgW="5829229" imgH="7543443" progId="AcroExch.Document.7">
                  <p:embed/>
                </p:oleObj>
              </mc:Choice>
              <mc:Fallback>
                <p:oleObj name="Acrobat Document" r:id="rId3" imgW="5829229" imgH="7543443" progId="AcroExch.Document.7">
                  <p:embed/>
                  <p:pic>
                    <p:nvPicPr>
                      <p:cNvPr id="0" name=""/>
                      <p:cNvPicPr/>
                      <p:nvPr/>
                    </p:nvPicPr>
                    <p:blipFill>
                      <a:blip r:embed="rId4"/>
                      <a:stretch>
                        <a:fillRect/>
                      </a:stretch>
                    </p:blipFill>
                    <p:spPr>
                      <a:xfrm>
                        <a:off x="0" y="0"/>
                        <a:ext cx="8991600" cy="6858000"/>
                      </a:xfrm>
                      <a:prstGeom prst="rect">
                        <a:avLst/>
                      </a:prstGeom>
                    </p:spPr>
                  </p:pic>
                </p:oleObj>
              </mc:Fallback>
            </mc:AlternateContent>
          </a:graphicData>
        </a:graphic>
      </p:graphicFrame>
    </p:spTree>
    <p:extLst>
      <p:ext uri="{BB962C8B-B14F-4D97-AF65-F5344CB8AC3E}">
        <p14:creationId xmlns:p14="http://schemas.microsoft.com/office/powerpoint/2010/main" val="33410367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762000" y="1143000"/>
            <a:ext cx="7543800" cy="838200"/>
          </a:xfrm>
        </p:spPr>
        <p:txBody>
          <a:bodyPr>
            <a:normAutofit/>
          </a:bodyPr>
          <a:lstStyle/>
          <a:p>
            <a:r>
              <a:rPr lang="en-US" sz="2000" dirty="0" smtClean="0">
                <a:latin typeface="Arial" pitchFamily="34" charset="0"/>
                <a:cs typeface="Arial" pitchFamily="34" charset="0"/>
              </a:rPr>
              <a:t>DOES IT WORK?</a:t>
            </a:r>
            <a:br>
              <a:rPr lang="en-US" sz="2000" dirty="0" smtClean="0">
                <a:latin typeface="Arial" pitchFamily="34" charset="0"/>
                <a:cs typeface="Arial" pitchFamily="34" charset="0"/>
              </a:rPr>
            </a:br>
            <a:r>
              <a:rPr lang="en-US" sz="2000" dirty="0" smtClean="0">
                <a:latin typeface="Arial" pitchFamily="34" charset="0"/>
                <a:cs typeface="Arial" pitchFamily="34" charset="0"/>
              </a:rPr>
              <a:t>Case Study 3</a:t>
            </a:r>
          </a:p>
        </p:txBody>
      </p:sp>
      <p:sp>
        <p:nvSpPr>
          <p:cNvPr id="3" name="Content Placeholder 2"/>
          <p:cNvSpPr>
            <a:spLocks noGrp="1"/>
          </p:cNvSpPr>
          <p:nvPr>
            <p:ph idx="1"/>
          </p:nvPr>
        </p:nvSpPr>
        <p:spPr>
          <a:xfrm>
            <a:off x="838200" y="2743200"/>
            <a:ext cx="7772400" cy="3200400"/>
          </a:xfrm>
        </p:spPr>
        <p:txBody>
          <a:bodyPr>
            <a:normAutofit/>
          </a:bodyPr>
          <a:lstStyle/>
          <a:p>
            <a:pPr marL="1828800" lvl="4" indent="0">
              <a:buFont typeface="Wingdings" pitchFamily="2" charset="2"/>
              <a:buNone/>
              <a:defRPr/>
            </a:pPr>
            <a:r>
              <a:rPr lang="en-US" sz="1400" dirty="0" smtClean="0"/>
              <a:t>                                                  </a:t>
            </a:r>
            <a:endParaRPr lang="en-US" sz="1400" u="sng" dirty="0" smtClean="0"/>
          </a:p>
          <a:p>
            <a:pPr>
              <a:defRPr/>
            </a:pPr>
            <a:endParaRPr lang="en-US" sz="2000" dirty="0" smtClean="0">
              <a:solidFill>
                <a:srgbClr val="334A79"/>
              </a:solidFill>
            </a:endParaRPr>
          </a:p>
          <a:p>
            <a:pPr>
              <a:defRPr/>
            </a:pPr>
            <a:endParaRPr lang="en-US" sz="2000" dirty="0" smtClean="0">
              <a:solidFill>
                <a:srgbClr val="334A79"/>
              </a:solidFill>
            </a:endParaRPr>
          </a:p>
          <a:p>
            <a:pPr marL="0" indent="0">
              <a:buNone/>
              <a:defRPr/>
            </a:pPr>
            <a:endParaRPr lang="en-US" sz="1000" dirty="0" smtClean="0">
              <a:solidFill>
                <a:srgbClr val="334A79"/>
              </a:solidFill>
            </a:endParaRPr>
          </a:p>
          <a:p>
            <a:pPr marL="0" indent="0">
              <a:buFont typeface="Wingdings" pitchFamily="2" charset="2"/>
              <a:buNone/>
              <a:defRPr/>
            </a:pPr>
            <a:endParaRPr lang="en-US" sz="2000" dirty="0" smtClean="0"/>
          </a:p>
          <a:p>
            <a:pPr marL="0" indent="0">
              <a:buFont typeface="Wingdings" pitchFamily="2" charset="2"/>
              <a:buNone/>
              <a:defRPr/>
            </a:pPr>
            <a:endParaRPr lang="en-US" sz="2000" dirty="0"/>
          </a:p>
          <a:p>
            <a:pPr marL="0" indent="0">
              <a:buFont typeface="Wingdings" pitchFamily="2" charset="2"/>
              <a:buNone/>
              <a:defRPr/>
            </a:pPr>
            <a:endParaRPr lang="en-US" sz="2000" dirty="0" smtClean="0"/>
          </a:p>
          <a:p>
            <a:pPr marL="0" indent="0">
              <a:buFont typeface="Wingdings" pitchFamily="2" charset="2"/>
              <a:buNone/>
              <a:defRPr/>
            </a:pPr>
            <a:endParaRPr lang="en-US" sz="2000" dirty="0"/>
          </a:p>
          <a:p>
            <a:pPr marL="0" indent="0">
              <a:buFont typeface="Wingdings" pitchFamily="2" charset="2"/>
              <a:buNone/>
              <a:defRPr/>
            </a:pPr>
            <a:r>
              <a:rPr lang="en-US" sz="1400" dirty="0" smtClean="0">
                <a:latin typeface="Arial" pitchFamily="34" charset="0"/>
                <a:cs typeface="Arial" pitchFamily="34" charset="0"/>
              </a:rPr>
              <a:t>This high risk officer came to us at age 31.  He had an incredible 10 year treatment success:  The results were reached using a Low Carb Diet, Exercise and inexpensive medications. </a:t>
            </a:r>
            <a:endParaRPr lang="en-US" sz="1400" dirty="0">
              <a:latin typeface="Arial" pitchFamily="34" charset="0"/>
              <a:cs typeface="Arial" pitchFamily="34" charset="0"/>
            </a:endParaRPr>
          </a:p>
        </p:txBody>
      </p:sp>
      <p:sp>
        <p:nvSpPr>
          <p:cNvPr id="2" name="Rectangle 1"/>
          <p:cNvSpPr/>
          <p:nvPr/>
        </p:nvSpPr>
        <p:spPr>
          <a:xfrm>
            <a:off x="838200" y="6206624"/>
            <a:ext cx="7620000" cy="338554"/>
          </a:xfrm>
          <a:prstGeom prst="rect">
            <a:avLst/>
          </a:prstGeom>
        </p:spPr>
        <p:txBody>
          <a:bodyPr wrap="square">
            <a:spAutoFit/>
          </a:bodyPr>
          <a:lstStyle/>
          <a:p>
            <a:pPr algn="ctr"/>
            <a:r>
              <a:rPr lang="en-US" sz="800" dirty="0"/>
              <a:t>Copyright 2002-2012, SpecialtyHealth, Inc.  All rights </a:t>
            </a:r>
            <a:r>
              <a:rPr lang="en-US" sz="800" dirty="0" smtClean="0"/>
              <a:t>reserved.  Reproduction </a:t>
            </a:r>
            <a:r>
              <a:rPr lang="en-US" sz="800" dirty="0"/>
              <a:t>forbidden without permission. </a:t>
            </a:r>
            <a:r>
              <a:rPr lang="en-US" sz="800" u="sng" dirty="0" smtClean="0">
                <a:hlinkClick r:id="rId3"/>
              </a:rPr>
              <a:t>www.specialtyhealth.com</a:t>
            </a:r>
            <a:r>
              <a:rPr lang="en-US" sz="800" dirty="0"/>
              <a:t> </a:t>
            </a:r>
            <a:r>
              <a:rPr lang="en-US" sz="800" dirty="0" smtClean="0"/>
              <a:t> </a:t>
            </a:r>
          </a:p>
          <a:p>
            <a:pPr algn="ctr"/>
            <a:r>
              <a:rPr lang="en-US" sz="800" dirty="0" smtClean="0"/>
              <a:t>W:Wellness </a:t>
            </a:r>
            <a:r>
              <a:rPr lang="en-US" sz="800" dirty="0"/>
              <a:t>and Prevention Marketing/Our Best </a:t>
            </a:r>
            <a:r>
              <a:rPr lang="en-US" sz="800" dirty="0" smtClean="0"/>
              <a:t>Cases</a:t>
            </a:r>
            <a:endParaRPr lang="en-US" sz="800" dirty="0"/>
          </a:p>
        </p:txBody>
      </p:sp>
      <p:graphicFrame>
        <p:nvGraphicFramePr>
          <p:cNvPr id="6" name="Table 5"/>
          <p:cNvGraphicFramePr>
            <a:graphicFrameLocks noGrp="1"/>
          </p:cNvGraphicFramePr>
          <p:nvPr>
            <p:extLst>
              <p:ext uri="{D42A27DB-BD31-4B8C-83A1-F6EECF244321}">
                <p14:modId xmlns:p14="http://schemas.microsoft.com/office/powerpoint/2010/main" val="2455438840"/>
              </p:ext>
            </p:extLst>
          </p:nvPr>
        </p:nvGraphicFramePr>
        <p:xfrm>
          <a:off x="762000" y="2037080"/>
          <a:ext cx="7620000" cy="2936240"/>
        </p:xfrm>
        <a:graphic>
          <a:graphicData uri="http://schemas.openxmlformats.org/drawingml/2006/table">
            <a:tbl>
              <a:tblPr firstRow="1" bandRow="1">
                <a:tableStyleId>{5C22544A-7EE6-4342-B048-85BDC9FD1C3A}</a:tableStyleId>
              </a:tblPr>
              <a:tblGrid>
                <a:gridCol w="2590800"/>
                <a:gridCol w="1219200"/>
                <a:gridCol w="1600200"/>
                <a:gridCol w="1149302"/>
                <a:gridCol w="1060498"/>
              </a:tblGrid>
              <a:tr h="367843">
                <a:tc>
                  <a:txBody>
                    <a:bodyPr/>
                    <a:lstStyle/>
                    <a:p>
                      <a:endParaRPr lang="en-US" dirty="0"/>
                    </a:p>
                  </a:txBody>
                  <a:tcPr/>
                </a:tc>
                <a:tc>
                  <a:txBody>
                    <a:bodyPr/>
                    <a:lstStyle/>
                    <a:p>
                      <a:pPr algn="ctr"/>
                      <a:r>
                        <a:rPr lang="en-US" dirty="0" smtClean="0"/>
                        <a:t>5/24/02</a:t>
                      </a:r>
                    </a:p>
                    <a:p>
                      <a:pPr algn="ctr"/>
                      <a:r>
                        <a:rPr lang="en-US" dirty="0" smtClean="0"/>
                        <a:t>BEFORE</a:t>
                      </a:r>
                      <a:endParaRPr lang="en-US" dirty="0"/>
                    </a:p>
                  </a:txBody>
                  <a:tcPr/>
                </a:tc>
                <a:tc>
                  <a:txBody>
                    <a:bodyPr/>
                    <a:lstStyle/>
                    <a:p>
                      <a:pPr algn="ctr"/>
                      <a:r>
                        <a:rPr lang="en-US" dirty="0" smtClean="0"/>
                        <a:t>3/5/12</a:t>
                      </a:r>
                    </a:p>
                    <a:p>
                      <a:pPr algn="ctr"/>
                      <a:r>
                        <a:rPr lang="en-US" dirty="0" smtClean="0"/>
                        <a:t>AFTER </a:t>
                      </a:r>
                      <a:endParaRPr lang="en-US" dirty="0"/>
                    </a:p>
                  </a:txBody>
                  <a:tcPr/>
                </a:tc>
                <a:tc gridSpan="2">
                  <a:txBody>
                    <a:bodyPr/>
                    <a:lstStyle/>
                    <a:p>
                      <a:pPr algn="ctr"/>
                      <a:r>
                        <a:rPr lang="en-US" dirty="0" smtClean="0"/>
                        <a:t>10</a:t>
                      </a:r>
                      <a:r>
                        <a:rPr lang="en-US" baseline="0" dirty="0" smtClean="0"/>
                        <a:t> </a:t>
                      </a:r>
                      <a:r>
                        <a:rPr lang="en-US" dirty="0" smtClean="0"/>
                        <a:t>YEAR </a:t>
                      </a:r>
                    </a:p>
                    <a:p>
                      <a:pPr algn="ctr"/>
                      <a:r>
                        <a:rPr lang="en-US" dirty="0" smtClean="0"/>
                        <a:t>RESULT</a:t>
                      </a:r>
                      <a:endParaRPr lang="en-US" dirty="0"/>
                    </a:p>
                  </a:txBody>
                  <a:tcPr/>
                </a:tc>
                <a:tc hMerge="1">
                  <a:txBody>
                    <a:bodyPr/>
                    <a:lstStyle/>
                    <a:p>
                      <a:endParaRPr lang="en-US" dirty="0"/>
                    </a:p>
                  </a:txBody>
                  <a:tcPr/>
                </a:tc>
              </a:tr>
              <a:tr h="370840">
                <a:tc>
                  <a:txBody>
                    <a:bodyPr/>
                    <a:lstStyle/>
                    <a:p>
                      <a:r>
                        <a:rPr lang="en-US" sz="1600" dirty="0" smtClean="0"/>
                        <a:t>LDL-C</a:t>
                      </a:r>
                      <a:endParaRPr lang="en-US" sz="1600" dirty="0"/>
                    </a:p>
                  </a:txBody>
                  <a:tcPr/>
                </a:tc>
                <a:tc>
                  <a:txBody>
                    <a:bodyPr/>
                    <a:lstStyle/>
                    <a:p>
                      <a:pPr algn="ctr"/>
                      <a:r>
                        <a:rPr lang="en-US" dirty="0" smtClean="0"/>
                        <a:t>152</a:t>
                      </a:r>
                      <a:endParaRPr lang="en-US" dirty="0"/>
                    </a:p>
                  </a:txBody>
                  <a:tcPr/>
                </a:tc>
                <a:tc>
                  <a:txBody>
                    <a:bodyPr/>
                    <a:lstStyle/>
                    <a:p>
                      <a:pPr algn="ctr"/>
                      <a:r>
                        <a:rPr lang="en-US" dirty="0" smtClean="0"/>
                        <a:t>70</a:t>
                      </a:r>
                      <a:endParaRPr lang="en-US" dirty="0"/>
                    </a:p>
                  </a:txBody>
                  <a:tcPr/>
                </a:tc>
                <a:tc>
                  <a:txBody>
                    <a:bodyPr/>
                    <a:lstStyle/>
                    <a:p>
                      <a:endParaRPr lang="en-US" dirty="0"/>
                    </a:p>
                  </a:txBody>
                  <a:tcPr/>
                </a:tc>
                <a:tc>
                  <a:txBody>
                    <a:bodyPr/>
                    <a:lstStyle/>
                    <a:p>
                      <a:pPr algn="ctr"/>
                      <a:r>
                        <a:rPr lang="en-US" dirty="0" smtClean="0">
                          <a:solidFill>
                            <a:srgbClr val="00B050"/>
                          </a:solidFill>
                        </a:rPr>
                        <a:t>   82</a:t>
                      </a:r>
                      <a:endParaRPr lang="en-US" dirty="0">
                        <a:solidFill>
                          <a:srgbClr val="00B050"/>
                        </a:solidFill>
                      </a:endParaRPr>
                    </a:p>
                  </a:txBody>
                  <a:tcPr/>
                </a:tc>
              </a:tr>
              <a:tr h="325120">
                <a:tc>
                  <a:txBody>
                    <a:bodyPr/>
                    <a:lstStyle/>
                    <a:p>
                      <a:r>
                        <a:rPr lang="en-US" sz="1600" dirty="0" smtClean="0"/>
                        <a:t>HDL-C</a:t>
                      </a:r>
                      <a:endParaRPr lang="en-US" sz="1600" dirty="0"/>
                    </a:p>
                  </a:txBody>
                  <a:tcPr/>
                </a:tc>
                <a:tc>
                  <a:txBody>
                    <a:bodyPr/>
                    <a:lstStyle/>
                    <a:p>
                      <a:pPr algn="ctr"/>
                      <a:r>
                        <a:rPr lang="en-US" dirty="0" smtClean="0"/>
                        <a:t>31</a:t>
                      </a:r>
                      <a:endParaRPr lang="en-US" dirty="0"/>
                    </a:p>
                  </a:txBody>
                  <a:tcPr/>
                </a:tc>
                <a:tc>
                  <a:txBody>
                    <a:bodyPr/>
                    <a:lstStyle/>
                    <a:p>
                      <a:pPr algn="ctr"/>
                      <a:r>
                        <a:rPr lang="en-US" dirty="0" smtClean="0"/>
                        <a:t>40</a:t>
                      </a:r>
                      <a:endParaRPr lang="en-US" dirty="0"/>
                    </a:p>
                  </a:txBody>
                  <a:tcPr/>
                </a:tc>
                <a:tc>
                  <a:txBody>
                    <a:bodyPr/>
                    <a:lstStyle/>
                    <a:p>
                      <a:endParaRPr lang="en-US" dirty="0"/>
                    </a:p>
                  </a:txBody>
                  <a:tcPr/>
                </a:tc>
                <a:tc>
                  <a:txBody>
                    <a:bodyPr/>
                    <a:lstStyle/>
                    <a:p>
                      <a:pPr algn="ctr"/>
                      <a:r>
                        <a:rPr lang="en-US" dirty="0" smtClean="0">
                          <a:solidFill>
                            <a:srgbClr val="00B050"/>
                          </a:solidFill>
                        </a:rPr>
                        <a:t>     9</a:t>
                      </a:r>
                      <a:endParaRPr lang="en-US" dirty="0">
                        <a:solidFill>
                          <a:srgbClr val="00B050"/>
                        </a:solidFill>
                      </a:endParaRPr>
                    </a:p>
                  </a:txBody>
                  <a:tcPr/>
                </a:tc>
              </a:tr>
              <a:tr h="335280">
                <a:tc>
                  <a:txBody>
                    <a:bodyPr/>
                    <a:lstStyle/>
                    <a:p>
                      <a:r>
                        <a:rPr lang="en-US" sz="1600" dirty="0" smtClean="0"/>
                        <a:t>TRYGLICERIDES</a:t>
                      </a:r>
                      <a:endParaRPr lang="en-US" sz="1600" dirty="0"/>
                    </a:p>
                  </a:txBody>
                  <a:tcPr/>
                </a:tc>
                <a:tc>
                  <a:txBody>
                    <a:bodyPr/>
                    <a:lstStyle/>
                    <a:p>
                      <a:pPr algn="ctr"/>
                      <a:r>
                        <a:rPr lang="en-US" dirty="0" smtClean="0"/>
                        <a:t>226</a:t>
                      </a:r>
                      <a:endParaRPr lang="en-US" dirty="0"/>
                    </a:p>
                  </a:txBody>
                  <a:tcPr/>
                </a:tc>
                <a:tc>
                  <a:txBody>
                    <a:bodyPr/>
                    <a:lstStyle/>
                    <a:p>
                      <a:pPr algn="ctr"/>
                      <a:r>
                        <a:rPr lang="en-US" dirty="0" smtClean="0"/>
                        <a:t>72</a:t>
                      </a:r>
                      <a:endParaRPr lang="en-US" dirty="0"/>
                    </a:p>
                  </a:txBody>
                  <a:tcPr/>
                </a:tc>
                <a:tc>
                  <a:txBody>
                    <a:bodyPr/>
                    <a:lstStyle/>
                    <a:p>
                      <a:endParaRPr lang="en-US" dirty="0"/>
                    </a:p>
                  </a:txBody>
                  <a:tcPr/>
                </a:tc>
                <a:tc>
                  <a:txBody>
                    <a:bodyPr/>
                    <a:lstStyle/>
                    <a:p>
                      <a:pPr algn="ctr"/>
                      <a:r>
                        <a:rPr lang="en-US" dirty="0" smtClean="0">
                          <a:solidFill>
                            <a:srgbClr val="00B050"/>
                          </a:solidFill>
                        </a:rPr>
                        <a:t> 154</a:t>
                      </a:r>
                      <a:endParaRPr lang="en-US" dirty="0">
                        <a:solidFill>
                          <a:srgbClr val="00B05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INSULIN</a:t>
                      </a:r>
                      <a:r>
                        <a:rPr lang="en-US" sz="1600" baseline="0" dirty="0" smtClean="0"/>
                        <a:t> RESISTANCE RATIO</a:t>
                      </a:r>
                      <a:endParaRPr lang="en-US" sz="1600" dirty="0" smtClean="0"/>
                    </a:p>
                  </a:txBody>
                  <a:tcPr/>
                </a:tc>
                <a:tc>
                  <a:txBody>
                    <a:bodyPr/>
                    <a:lstStyle/>
                    <a:p>
                      <a:pPr algn="ctr"/>
                      <a:r>
                        <a:rPr lang="en-US" dirty="0" smtClean="0"/>
                        <a:t>7.3</a:t>
                      </a:r>
                      <a:endParaRPr lang="en-US" dirty="0"/>
                    </a:p>
                  </a:txBody>
                  <a:tcPr/>
                </a:tc>
                <a:tc>
                  <a:txBody>
                    <a:bodyPr/>
                    <a:lstStyle/>
                    <a:p>
                      <a:pPr algn="ctr"/>
                      <a:r>
                        <a:rPr lang="en-US" dirty="0" smtClean="0"/>
                        <a:t>1.8</a:t>
                      </a:r>
                      <a:endParaRPr lang="en-US" dirty="0"/>
                    </a:p>
                  </a:txBody>
                  <a:tcPr/>
                </a:tc>
                <a:tc>
                  <a:txBody>
                    <a:bodyPr/>
                    <a:lstStyle/>
                    <a:p>
                      <a:endParaRPr lang="en-US" dirty="0"/>
                    </a:p>
                  </a:txBody>
                  <a:tcPr/>
                </a:tc>
                <a:tc>
                  <a:txBody>
                    <a:bodyPr/>
                    <a:lstStyle/>
                    <a:p>
                      <a:pPr algn="ctr"/>
                      <a:r>
                        <a:rPr lang="en-US" dirty="0" smtClean="0">
                          <a:solidFill>
                            <a:srgbClr val="00B050"/>
                          </a:solidFill>
                        </a:rPr>
                        <a:t>  5.5</a:t>
                      </a:r>
                      <a:endParaRPr lang="en-US" dirty="0">
                        <a:solidFill>
                          <a:srgbClr val="00B050"/>
                        </a:solidFill>
                      </a:endParaRPr>
                    </a:p>
                  </a:txBody>
                  <a:tcPr/>
                </a:tc>
              </a:tr>
              <a:tr h="370840">
                <a:tc>
                  <a:txBody>
                    <a:bodyPr/>
                    <a:lstStyle/>
                    <a:p>
                      <a:r>
                        <a:rPr lang="en-US" sz="1600" dirty="0" smtClean="0"/>
                        <a:t>HIGH</a:t>
                      </a:r>
                      <a:r>
                        <a:rPr lang="en-US" sz="1600" baseline="0" dirty="0" smtClean="0"/>
                        <a:t> RISK – RED LIGHTS</a:t>
                      </a:r>
                      <a:endParaRPr lang="en-US" sz="1600" dirty="0"/>
                    </a:p>
                  </a:txBody>
                  <a:tcPr/>
                </a:tc>
                <a:tc>
                  <a:txBody>
                    <a:bodyPr/>
                    <a:lstStyle/>
                    <a:p>
                      <a:pPr algn="ctr"/>
                      <a:r>
                        <a:rPr lang="en-US" dirty="0" smtClean="0"/>
                        <a:t>4</a:t>
                      </a:r>
                      <a:endParaRPr lang="en-US" dirty="0"/>
                    </a:p>
                  </a:txBody>
                  <a:tcPr/>
                </a:tc>
                <a:tc>
                  <a:txBody>
                    <a:bodyPr/>
                    <a:lstStyle/>
                    <a:p>
                      <a:pPr algn="ctr"/>
                      <a:r>
                        <a:rPr lang="en-US" dirty="0" smtClean="0"/>
                        <a:t>0</a:t>
                      </a:r>
                      <a:endParaRPr lang="en-US" dirty="0"/>
                    </a:p>
                  </a:txBody>
                  <a:tcPr/>
                </a:tc>
                <a:tc>
                  <a:txBody>
                    <a:bodyPr/>
                    <a:lstStyle/>
                    <a:p>
                      <a:endParaRPr lang="en-US" dirty="0"/>
                    </a:p>
                  </a:txBody>
                  <a:tcPr/>
                </a:tc>
                <a:tc>
                  <a:txBody>
                    <a:bodyPr/>
                    <a:lstStyle/>
                    <a:p>
                      <a:pPr algn="ctr"/>
                      <a:r>
                        <a:rPr lang="en-US" dirty="0" smtClean="0">
                          <a:solidFill>
                            <a:srgbClr val="00B050"/>
                          </a:solidFill>
                        </a:rPr>
                        <a:t>     4</a:t>
                      </a:r>
                      <a:endParaRPr lang="en-US" dirty="0">
                        <a:solidFill>
                          <a:srgbClr val="00B050"/>
                        </a:solidFill>
                      </a:endParaRPr>
                    </a:p>
                  </a:txBody>
                  <a:tcPr/>
                </a:tc>
              </a:tr>
              <a:tr h="452120">
                <a:tc>
                  <a:txBody>
                    <a:bodyPr/>
                    <a:lstStyle/>
                    <a:p>
                      <a:r>
                        <a:rPr lang="en-US" sz="1600" dirty="0" smtClean="0"/>
                        <a:t>LDL-P (At</a:t>
                      </a:r>
                      <a:r>
                        <a:rPr lang="en-US" sz="1600" baseline="0" dirty="0" smtClean="0"/>
                        <a:t> goal under 1000)</a:t>
                      </a:r>
                      <a:endParaRPr lang="en-US" sz="1600" dirty="0"/>
                    </a:p>
                  </a:txBody>
                  <a:tcPr/>
                </a:tc>
                <a:tc>
                  <a:txBody>
                    <a:bodyPr/>
                    <a:lstStyle/>
                    <a:p>
                      <a:pPr algn="ctr"/>
                      <a:r>
                        <a:rPr lang="en-US" dirty="0" smtClean="0"/>
                        <a:t>2500</a:t>
                      </a:r>
                      <a:endParaRPr lang="en-US" dirty="0"/>
                    </a:p>
                  </a:txBody>
                  <a:tcPr/>
                </a:tc>
                <a:tc>
                  <a:txBody>
                    <a:bodyPr/>
                    <a:lstStyle/>
                    <a:p>
                      <a:pPr algn="ctr"/>
                      <a:r>
                        <a:rPr lang="en-US" b="1" dirty="0" smtClean="0"/>
                        <a:t>845</a:t>
                      </a:r>
                      <a:endParaRPr lang="en-US" b="1" dirty="0"/>
                    </a:p>
                  </a:txBody>
                  <a:tcPr/>
                </a:tc>
                <a:tc>
                  <a:txBody>
                    <a:bodyPr/>
                    <a:lstStyle/>
                    <a:p>
                      <a:endParaRPr lang="en-US" dirty="0"/>
                    </a:p>
                  </a:txBody>
                  <a:tcPr/>
                </a:tc>
                <a:tc>
                  <a:txBody>
                    <a:bodyPr/>
                    <a:lstStyle/>
                    <a:p>
                      <a:pPr algn="ctr"/>
                      <a:r>
                        <a:rPr lang="en-US" b="1" dirty="0" smtClean="0">
                          <a:solidFill>
                            <a:srgbClr val="00B050"/>
                          </a:solidFill>
                        </a:rPr>
                        <a:t>1655</a:t>
                      </a:r>
                      <a:endParaRPr lang="en-US" b="1" dirty="0">
                        <a:solidFill>
                          <a:srgbClr val="00B050"/>
                        </a:solidFill>
                      </a:endParaRPr>
                    </a:p>
                  </a:txBody>
                  <a:tcPr/>
                </a:tc>
              </a:tr>
            </a:tbl>
          </a:graphicData>
        </a:graphic>
      </p:graphicFrame>
      <p:sp>
        <p:nvSpPr>
          <p:cNvPr id="11" name="Down Arrow 10"/>
          <p:cNvSpPr/>
          <p:nvPr/>
        </p:nvSpPr>
        <p:spPr>
          <a:xfrm>
            <a:off x="6629399" y="2743200"/>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4" name="Down Arrow 43"/>
          <p:cNvSpPr/>
          <p:nvPr/>
        </p:nvSpPr>
        <p:spPr>
          <a:xfrm flipV="1">
            <a:off x="6629400" y="3124200"/>
            <a:ext cx="22023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a:off x="6648630" y="3810000"/>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6638557" y="3488871"/>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a:off x="6638556" y="4185558"/>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SpecialtyHealth_tagline_2_RG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9077" y="252957"/>
            <a:ext cx="3208323" cy="8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wn Arrow 12"/>
          <p:cNvSpPr/>
          <p:nvPr/>
        </p:nvSpPr>
        <p:spPr>
          <a:xfrm>
            <a:off x="6648630" y="4573816"/>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869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Arrow Connector 5"/>
          <p:cNvCxnSpPr/>
          <p:nvPr/>
        </p:nvCxnSpPr>
        <p:spPr>
          <a:xfrm flipV="1">
            <a:off x="1371600" y="2286000"/>
            <a:ext cx="0" cy="2743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1371600" y="5029200"/>
            <a:ext cx="6096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1905000" y="50546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2514600" y="5016500"/>
            <a:ext cx="0" cy="279400"/>
          </a:xfrm>
          <a:prstGeom prst="line">
            <a:avLst/>
          </a:prstGeom>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3124200" y="5054600"/>
            <a:ext cx="0" cy="29210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3733800" y="50292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4419600" y="5080000"/>
            <a:ext cx="0" cy="22860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5181600" y="5016500"/>
            <a:ext cx="0" cy="30480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5715000" y="5080000"/>
            <a:ext cx="0" cy="26670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6400800" y="5080000"/>
            <a:ext cx="0" cy="22860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7010400" y="5080000"/>
            <a:ext cx="0" cy="228600"/>
          </a:xfrm>
          <a:prstGeom prst="line">
            <a:avLst/>
          </a:prstGeom>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4191000" y="5377934"/>
            <a:ext cx="457200" cy="369332"/>
          </a:xfrm>
          <a:prstGeom prst="rect">
            <a:avLst/>
          </a:prstGeom>
          <a:noFill/>
        </p:spPr>
        <p:txBody>
          <a:bodyPr wrap="square" rtlCol="0">
            <a:spAutoFit/>
          </a:bodyPr>
          <a:lstStyle/>
          <a:p>
            <a:r>
              <a:rPr lang="en-US" dirty="0" smtClean="0"/>
              <a:t>50</a:t>
            </a:r>
            <a:endParaRPr lang="en-US" dirty="0"/>
          </a:p>
        </p:txBody>
      </p:sp>
      <p:sp>
        <p:nvSpPr>
          <p:cNvPr id="33" name="TextBox 32"/>
          <p:cNvSpPr txBox="1"/>
          <p:nvPr/>
        </p:nvSpPr>
        <p:spPr>
          <a:xfrm>
            <a:off x="6832600" y="5321300"/>
            <a:ext cx="533400" cy="369332"/>
          </a:xfrm>
          <a:prstGeom prst="rect">
            <a:avLst/>
          </a:prstGeom>
          <a:noFill/>
        </p:spPr>
        <p:txBody>
          <a:bodyPr wrap="square" rtlCol="0">
            <a:spAutoFit/>
          </a:bodyPr>
          <a:lstStyle/>
          <a:p>
            <a:r>
              <a:rPr lang="en-US" dirty="0" smtClean="0"/>
              <a:t>90</a:t>
            </a:r>
            <a:endParaRPr lang="en-US" dirty="0"/>
          </a:p>
        </p:txBody>
      </p:sp>
      <p:sp>
        <p:nvSpPr>
          <p:cNvPr id="34" name="TextBox 33"/>
          <p:cNvSpPr txBox="1"/>
          <p:nvPr/>
        </p:nvSpPr>
        <p:spPr>
          <a:xfrm>
            <a:off x="1600200" y="5321300"/>
            <a:ext cx="609600" cy="369332"/>
          </a:xfrm>
          <a:prstGeom prst="rect">
            <a:avLst/>
          </a:prstGeom>
          <a:noFill/>
        </p:spPr>
        <p:txBody>
          <a:bodyPr wrap="square" rtlCol="0">
            <a:spAutoFit/>
          </a:bodyPr>
          <a:lstStyle/>
          <a:p>
            <a:r>
              <a:rPr lang="en-US" dirty="0" smtClean="0"/>
              <a:t>10</a:t>
            </a:r>
            <a:endParaRPr lang="en-US" dirty="0"/>
          </a:p>
        </p:txBody>
      </p:sp>
      <p:sp>
        <p:nvSpPr>
          <p:cNvPr id="54" name="TextBox 53"/>
          <p:cNvSpPr txBox="1"/>
          <p:nvPr/>
        </p:nvSpPr>
        <p:spPr>
          <a:xfrm>
            <a:off x="2895600" y="5377934"/>
            <a:ext cx="457200" cy="369332"/>
          </a:xfrm>
          <a:prstGeom prst="rect">
            <a:avLst/>
          </a:prstGeom>
          <a:noFill/>
        </p:spPr>
        <p:txBody>
          <a:bodyPr wrap="square" rtlCol="0">
            <a:spAutoFit/>
          </a:bodyPr>
          <a:lstStyle/>
          <a:p>
            <a:r>
              <a:rPr lang="en-US" dirty="0" smtClean="0"/>
              <a:t>30</a:t>
            </a:r>
            <a:endParaRPr lang="en-US" dirty="0"/>
          </a:p>
        </p:txBody>
      </p:sp>
      <p:sp>
        <p:nvSpPr>
          <p:cNvPr id="55" name="TextBox 54"/>
          <p:cNvSpPr txBox="1"/>
          <p:nvPr/>
        </p:nvSpPr>
        <p:spPr>
          <a:xfrm>
            <a:off x="5538651" y="5357586"/>
            <a:ext cx="457200" cy="369332"/>
          </a:xfrm>
          <a:prstGeom prst="rect">
            <a:avLst/>
          </a:prstGeom>
          <a:noFill/>
        </p:spPr>
        <p:txBody>
          <a:bodyPr wrap="square" rtlCol="0">
            <a:spAutoFit/>
          </a:bodyPr>
          <a:lstStyle/>
          <a:p>
            <a:r>
              <a:rPr lang="en-US" dirty="0" smtClean="0"/>
              <a:t>70</a:t>
            </a:r>
            <a:endParaRPr lang="en-US" dirty="0"/>
          </a:p>
        </p:txBody>
      </p:sp>
      <p:sp>
        <p:nvSpPr>
          <p:cNvPr id="58" name="TextBox 57"/>
          <p:cNvSpPr txBox="1"/>
          <p:nvPr/>
        </p:nvSpPr>
        <p:spPr>
          <a:xfrm>
            <a:off x="228600" y="2590800"/>
            <a:ext cx="990600" cy="646331"/>
          </a:xfrm>
          <a:prstGeom prst="rect">
            <a:avLst/>
          </a:prstGeom>
          <a:noFill/>
        </p:spPr>
        <p:txBody>
          <a:bodyPr wrap="square" rtlCol="0">
            <a:spAutoFit/>
          </a:bodyPr>
          <a:lstStyle/>
          <a:p>
            <a:r>
              <a:rPr lang="en-US" b="1" dirty="0" smtClean="0"/>
              <a:t>Quality of Life</a:t>
            </a:r>
            <a:endParaRPr lang="en-US" b="1" dirty="0"/>
          </a:p>
        </p:txBody>
      </p:sp>
      <p:sp>
        <p:nvSpPr>
          <p:cNvPr id="59" name="TextBox 58"/>
          <p:cNvSpPr txBox="1"/>
          <p:nvPr/>
        </p:nvSpPr>
        <p:spPr>
          <a:xfrm>
            <a:off x="4022955" y="5692259"/>
            <a:ext cx="1340826" cy="369332"/>
          </a:xfrm>
          <a:prstGeom prst="rect">
            <a:avLst/>
          </a:prstGeom>
          <a:noFill/>
        </p:spPr>
        <p:txBody>
          <a:bodyPr wrap="square" rtlCol="0">
            <a:spAutoFit/>
          </a:bodyPr>
          <a:lstStyle/>
          <a:p>
            <a:r>
              <a:rPr lang="en-US" b="1" dirty="0" smtClean="0">
                <a:latin typeface="Arial" pitchFamily="34" charset="0"/>
                <a:cs typeface="Arial" pitchFamily="34" charset="0"/>
              </a:rPr>
              <a:t>TIME</a:t>
            </a:r>
            <a:endParaRPr lang="en-US" b="1" dirty="0">
              <a:latin typeface="Arial" pitchFamily="34" charset="0"/>
              <a:cs typeface="Arial" pitchFamily="34" charset="0"/>
            </a:endParaRPr>
          </a:p>
        </p:txBody>
      </p:sp>
      <p:sp>
        <p:nvSpPr>
          <p:cNvPr id="62" name="Rectangle 61"/>
          <p:cNvSpPr/>
          <p:nvPr/>
        </p:nvSpPr>
        <p:spPr>
          <a:xfrm>
            <a:off x="1677158" y="1309151"/>
            <a:ext cx="6032421" cy="646331"/>
          </a:xfrm>
          <a:prstGeom prst="rect">
            <a:avLst/>
          </a:prstGeom>
          <a:noFill/>
        </p:spPr>
        <p:txBody>
          <a:bodyPr wrap="non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solidFill>
                  <a:schemeClr val="bg2">
                    <a:lumMod val="75000"/>
                  </a:schemeClr>
                </a:solidFill>
                <a:effectLst/>
                <a:latin typeface="Arial" pitchFamily="34" charset="0"/>
                <a:cs typeface="Arial" pitchFamily="34" charset="0"/>
              </a:rPr>
              <a:t>Compression of Morbidity </a:t>
            </a:r>
            <a:endParaRPr lang="en-US" sz="3600" b="1" cap="none" spc="0" dirty="0">
              <a:ln w="10541" cmpd="sng">
                <a:solidFill>
                  <a:srgbClr val="7D7D7D">
                    <a:tint val="100000"/>
                    <a:shade val="100000"/>
                    <a:satMod val="110000"/>
                  </a:srgbClr>
                </a:solidFill>
                <a:prstDash val="solid"/>
              </a:ln>
              <a:solidFill>
                <a:schemeClr val="bg2">
                  <a:lumMod val="75000"/>
                </a:schemeClr>
              </a:solidFill>
              <a:effectLst/>
              <a:latin typeface="Arial" pitchFamily="34" charset="0"/>
              <a:cs typeface="Arial" pitchFamily="34" charset="0"/>
            </a:endParaRPr>
          </a:p>
        </p:txBody>
      </p:sp>
      <p:cxnSp>
        <p:nvCxnSpPr>
          <p:cNvPr id="66" name="Straight Connector 65"/>
          <p:cNvCxnSpPr/>
          <p:nvPr/>
        </p:nvCxnSpPr>
        <p:spPr>
          <a:xfrm>
            <a:off x="1447800" y="2438400"/>
            <a:ext cx="5181600"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Arrow Connector 67"/>
          <p:cNvCxnSpPr/>
          <p:nvPr/>
        </p:nvCxnSpPr>
        <p:spPr>
          <a:xfrm>
            <a:off x="6651171" y="2438399"/>
            <a:ext cx="0" cy="24384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0" name="Straight Connector 69"/>
          <p:cNvCxnSpPr/>
          <p:nvPr/>
        </p:nvCxnSpPr>
        <p:spPr>
          <a:xfrm>
            <a:off x="1371600" y="2913965"/>
            <a:ext cx="2667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2" name="Straight Arrow Connector 71"/>
          <p:cNvCxnSpPr/>
          <p:nvPr/>
        </p:nvCxnSpPr>
        <p:spPr>
          <a:xfrm>
            <a:off x="4038600" y="2913965"/>
            <a:ext cx="0" cy="19628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4" name="Straight Connector 73"/>
          <p:cNvCxnSpPr>
            <a:endCxn id="81" idx="0"/>
          </p:cNvCxnSpPr>
          <p:nvPr/>
        </p:nvCxnSpPr>
        <p:spPr>
          <a:xfrm flipV="1">
            <a:off x="1371600" y="2679700"/>
            <a:ext cx="2484120" cy="10"/>
          </a:xfrm>
          <a:prstGeom prst="line">
            <a:avLst/>
          </a:prstGeom>
          <a:ln>
            <a:solidFill>
              <a:schemeClr val="accent6"/>
            </a:solidFill>
          </a:ln>
          <a:effectLst>
            <a:outerShdw blurRad="40005" dist="22860" dir="5400000" algn="ctr" rotWithShape="0">
              <a:srgbClr val="000000">
                <a:alpha val="35000"/>
              </a:srgbClr>
            </a:outerShdw>
          </a:effectLst>
        </p:spPr>
        <p:style>
          <a:lnRef idx="3">
            <a:schemeClr val="accent6"/>
          </a:lnRef>
          <a:fillRef idx="0">
            <a:schemeClr val="accent6"/>
          </a:fillRef>
          <a:effectRef idx="2">
            <a:schemeClr val="accent6"/>
          </a:effectRef>
          <a:fontRef idx="minor">
            <a:schemeClr val="tx1"/>
          </a:fontRef>
        </p:style>
      </p:cxnSp>
      <p:sp>
        <p:nvSpPr>
          <p:cNvPr id="108" name="TextBox 107"/>
          <p:cNvSpPr txBox="1"/>
          <p:nvPr/>
        </p:nvSpPr>
        <p:spPr>
          <a:xfrm>
            <a:off x="6460672" y="4811961"/>
            <a:ext cx="965200" cy="253916"/>
          </a:xfrm>
          <a:prstGeom prst="rect">
            <a:avLst/>
          </a:prstGeom>
          <a:noFill/>
        </p:spPr>
        <p:txBody>
          <a:bodyPr wrap="square" rtlCol="0">
            <a:spAutoFit/>
          </a:bodyPr>
          <a:lstStyle/>
          <a:p>
            <a:r>
              <a:rPr lang="en-US" sz="1050" dirty="0" smtClean="0"/>
              <a:t>Ideal</a:t>
            </a:r>
            <a:endParaRPr lang="en-US" sz="1050" dirty="0"/>
          </a:p>
        </p:txBody>
      </p:sp>
      <p:sp>
        <p:nvSpPr>
          <p:cNvPr id="81" name="Arc 80"/>
          <p:cNvSpPr/>
          <p:nvPr/>
        </p:nvSpPr>
        <p:spPr>
          <a:xfrm>
            <a:off x="1844040" y="2679700"/>
            <a:ext cx="4023360" cy="4483100"/>
          </a:xfrm>
          <a:prstGeom prst="arc">
            <a:avLst>
              <a:gd name="adj1" fmla="val 16200000"/>
              <a:gd name="adj2" fmla="val 21211376"/>
            </a:avLst>
          </a:prstGeom>
          <a:ln w="38100">
            <a:solidFill>
              <a:schemeClr val="accent6"/>
            </a:solidFill>
          </a:ln>
          <a:effectLst>
            <a:outerShdw blurRad="40005" dist="22860" dir="5400000" algn="ctr" rotWithShape="0">
              <a:srgbClr val="000000">
                <a:alpha val="3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1" name="Straight Arrow Connector 90"/>
          <p:cNvCxnSpPr>
            <a:stCxn id="81" idx="2"/>
          </p:cNvCxnSpPr>
          <p:nvPr/>
        </p:nvCxnSpPr>
        <p:spPr>
          <a:xfrm>
            <a:off x="5857039" y="4694040"/>
            <a:ext cx="14229" cy="282978"/>
          </a:xfrm>
          <a:prstGeom prst="straightConnector1">
            <a:avLst/>
          </a:prstGeom>
          <a:ln w="38100">
            <a:solidFill>
              <a:schemeClr val="accent6"/>
            </a:solidFill>
            <a:tailEnd type="arrow"/>
          </a:ln>
          <a:effectLst>
            <a:outerShdw blurRad="40005" dist="22860" dir="5400000" algn="ctr" rotWithShape="0">
              <a:srgbClr val="000000">
                <a:alpha val="35000"/>
              </a:srgbClr>
            </a:outerShdw>
          </a:effectLst>
        </p:spPr>
        <p:style>
          <a:lnRef idx="1">
            <a:schemeClr val="accent1"/>
          </a:lnRef>
          <a:fillRef idx="0">
            <a:schemeClr val="accent1"/>
          </a:fillRef>
          <a:effectRef idx="0">
            <a:schemeClr val="accent1"/>
          </a:effectRef>
          <a:fontRef idx="minor">
            <a:schemeClr val="tx1"/>
          </a:fontRef>
        </p:style>
      </p:cxnSp>
      <p:pic>
        <p:nvPicPr>
          <p:cNvPr id="1026" name="Picture 2" descr="SpecialtyHealth_tagline_2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599" y="221960"/>
            <a:ext cx="3481251" cy="92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1066800" y="6356350"/>
            <a:ext cx="7162800" cy="365125"/>
          </a:xfrm>
        </p:spPr>
        <p:txBody>
          <a:bodyPr/>
          <a:lstStyle/>
          <a:p>
            <a:r>
              <a:rPr lang="en-US" sz="800" dirty="0" smtClean="0">
                <a:solidFill>
                  <a:schemeClr val="tx1"/>
                </a:solidFill>
                <a:latin typeface="Arial" pitchFamily="34" charset="0"/>
                <a:cs typeface="Arial" pitchFamily="34" charset="0"/>
              </a:rPr>
              <a:t>Copyright 2002-2012, SpecialtyHealth, Inc.  All rights reserved.  Reproduction Forbidden without permission.  </a:t>
            </a:r>
            <a:r>
              <a:rPr lang="en-US" sz="800" dirty="0" smtClean="0">
                <a:solidFill>
                  <a:schemeClr val="tx1"/>
                </a:solidFill>
                <a:latin typeface="Arial" pitchFamily="34" charset="0"/>
                <a:cs typeface="Arial" pitchFamily="34" charset="0"/>
                <a:hlinkClick r:id="rId4"/>
              </a:rPr>
              <a:t>www.specialtyhealth.com</a:t>
            </a:r>
            <a:r>
              <a:rPr lang="en-US" sz="800" dirty="0" smtClean="0">
                <a:solidFill>
                  <a:schemeClr val="tx1"/>
                </a:solidFill>
                <a:latin typeface="Arial" pitchFamily="34" charset="0"/>
                <a:cs typeface="Arial" pitchFamily="34" charset="0"/>
              </a:rPr>
              <a:t>  </a:t>
            </a:r>
          </a:p>
          <a:p>
            <a:r>
              <a:rPr lang="en-US" sz="800" dirty="0" smtClean="0">
                <a:solidFill>
                  <a:schemeClr val="tx1"/>
                </a:solidFill>
                <a:latin typeface="Arial" pitchFamily="34" charset="0"/>
                <a:cs typeface="Arial" pitchFamily="34" charset="0"/>
              </a:rPr>
              <a:t>W:Wellness </a:t>
            </a:r>
            <a:r>
              <a:rPr lang="en-US" sz="800" dirty="0">
                <a:solidFill>
                  <a:schemeClr val="tx1"/>
                </a:solidFill>
                <a:latin typeface="Arial" pitchFamily="34" charset="0"/>
                <a:cs typeface="Arial" pitchFamily="34" charset="0"/>
              </a:rPr>
              <a:t>and Prevention </a:t>
            </a:r>
            <a:r>
              <a:rPr lang="en-US" sz="800" dirty="0" smtClean="0">
                <a:solidFill>
                  <a:schemeClr val="tx1"/>
                </a:solidFill>
                <a:latin typeface="Arial" pitchFamily="34" charset="0"/>
                <a:cs typeface="Arial" pitchFamily="34" charset="0"/>
              </a:rPr>
              <a:t>Marketing/Compression of </a:t>
            </a:r>
            <a:r>
              <a:rPr lang="en-US" sz="800" dirty="0">
                <a:solidFill>
                  <a:schemeClr val="tx1"/>
                </a:solidFill>
                <a:latin typeface="Arial" pitchFamily="34" charset="0"/>
                <a:cs typeface="Arial" pitchFamily="34" charset="0"/>
              </a:rPr>
              <a:t>Morbidity</a:t>
            </a:r>
          </a:p>
          <a:p>
            <a:endParaRPr lang="en-US" dirty="0"/>
          </a:p>
        </p:txBody>
      </p:sp>
      <p:sp>
        <p:nvSpPr>
          <p:cNvPr id="31" name="TextBox 30"/>
          <p:cNvSpPr txBox="1"/>
          <p:nvPr/>
        </p:nvSpPr>
        <p:spPr>
          <a:xfrm>
            <a:off x="5013665" y="2253733"/>
            <a:ext cx="807720" cy="369332"/>
          </a:xfrm>
          <a:prstGeom prst="rect">
            <a:avLst/>
          </a:prstGeom>
          <a:noFill/>
        </p:spPr>
        <p:txBody>
          <a:bodyPr wrap="square" rtlCol="0">
            <a:spAutoFit/>
          </a:bodyPr>
          <a:lstStyle/>
          <a:p>
            <a:r>
              <a:rPr lang="en-US" dirty="0" smtClean="0"/>
              <a:t>X</a:t>
            </a:r>
            <a:endParaRPr lang="en-US" dirty="0"/>
          </a:p>
        </p:txBody>
      </p:sp>
      <p:sp>
        <p:nvSpPr>
          <p:cNvPr id="35" name="TextBox 34"/>
          <p:cNvSpPr txBox="1"/>
          <p:nvPr/>
        </p:nvSpPr>
        <p:spPr>
          <a:xfrm>
            <a:off x="4556061" y="2729299"/>
            <a:ext cx="807720"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9596748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11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2575"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29000" y="304800"/>
            <a:ext cx="2895600" cy="369332"/>
          </a:xfrm>
          <a:prstGeom prst="rect">
            <a:avLst/>
          </a:prstGeom>
          <a:noFill/>
        </p:spPr>
        <p:txBody>
          <a:bodyPr wrap="square" rtlCol="0">
            <a:spAutoFit/>
          </a:bodyPr>
          <a:lstStyle/>
          <a:p>
            <a:r>
              <a:rPr lang="en-US" b="1" dirty="0" smtClean="0"/>
              <a:t>BEFORE PROGRAM 2006</a:t>
            </a:r>
            <a:endParaRPr lang="en-US" b="1" dirty="0"/>
          </a:p>
        </p:txBody>
      </p:sp>
    </p:spTree>
    <p:extLst>
      <p:ext uri="{BB962C8B-B14F-4D97-AF65-F5344CB8AC3E}">
        <p14:creationId xmlns:p14="http://schemas.microsoft.com/office/powerpoint/2010/main" val="2032116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52718"/>
            <a:ext cx="5791200" cy="914082"/>
          </a:xfrm>
        </p:spPr>
        <p:txBody>
          <a:bodyPr/>
          <a:lstStyle/>
          <a:p>
            <a:pPr eaLnBrk="1" hangingPunct="1"/>
            <a:r>
              <a:rPr lang="en-US" dirty="0" smtClean="0"/>
              <a:t>Dedication</a:t>
            </a:r>
          </a:p>
        </p:txBody>
      </p:sp>
      <p:sp>
        <p:nvSpPr>
          <p:cNvPr id="4099" name="Rectangle 3"/>
          <p:cNvSpPr>
            <a:spLocks noGrp="1" noChangeArrowheads="1"/>
          </p:cNvSpPr>
          <p:nvPr>
            <p:ph idx="1"/>
          </p:nvPr>
        </p:nvSpPr>
        <p:spPr>
          <a:xfrm>
            <a:off x="4267200" y="1463675"/>
            <a:ext cx="4876800" cy="4191000"/>
          </a:xfrm>
        </p:spPr>
        <p:txBody>
          <a:bodyPr>
            <a:normAutofit fontScale="92500" lnSpcReduction="10000"/>
          </a:bodyPr>
          <a:lstStyle/>
          <a:p>
            <a:pPr eaLnBrk="1" hangingPunct="1">
              <a:buFont typeface="Wingdings" pitchFamily="2" charset="2"/>
              <a:buNone/>
            </a:pPr>
            <a:r>
              <a:rPr lang="en-US" sz="2800" dirty="0" smtClean="0"/>
              <a:t>To </a:t>
            </a:r>
            <a:r>
              <a:rPr lang="en-US" sz="2800" b="1" dirty="0" smtClean="0"/>
              <a:t>Edward Greenwald</a:t>
            </a:r>
            <a:r>
              <a:rPr lang="en-US" dirty="0" smtClean="0"/>
              <a:t> </a:t>
            </a:r>
          </a:p>
          <a:p>
            <a:pPr eaLnBrk="1" hangingPunct="1">
              <a:buFont typeface="Wingdings" pitchFamily="2" charset="2"/>
              <a:buNone/>
            </a:pPr>
            <a:r>
              <a:rPr lang="en-US" dirty="0" smtClean="0"/>
              <a:t>and all the public safety</a:t>
            </a:r>
          </a:p>
          <a:p>
            <a:pPr eaLnBrk="1" hangingPunct="1">
              <a:buFont typeface="Wingdings" pitchFamily="2" charset="2"/>
              <a:buNone/>
            </a:pPr>
            <a:r>
              <a:rPr lang="en-US" dirty="0" smtClean="0"/>
              <a:t>guys and gals who made</a:t>
            </a:r>
          </a:p>
          <a:p>
            <a:pPr>
              <a:buNone/>
            </a:pPr>
            <a:r>
              <a:rPr lang="en-US" dirty="0" smtClean="0"/>
              <a:t>our </a:t>
            </a:r>
            <a:r>
              <a:rPr lang="en-US" dirty="0"/>
              <a:t>wellness </a:t>
            </a:r>
            <a:r>
              <a:rPr lang="en-US" dirty="0" smtClean="0"/>
              <a:t>program </a:t>
            </a:r>
          </a:p>
          <a:p>
            <a:pPr>
              <a:buNone/>
            </a:pPr>
            <a:r>
              <a:rPr lang="en-US" dirty="0" smtClean="0"/>
              <a:t>possible.</a:t>
            </a:r>
          </a:p>
          <a:p>
            <a:pPr eaLnBrk="1" hangingPunct="1">
              <a:buFont typeface="Wingdings" pitchFamily="2" charset="2"/>
              <a:buNone/>
            </a:pPr>
            <a:endParaRPr lang="en-US" dirty="0"/>
          </a:p>
          <a:p>
            <a:pPr eaLnBrk="1" hangingPunct="1">
              <a:buFont typeface="Wingdings" pitchFamily="2" charset="2"/>
              <a:buNone/>
            </a:pPr>
            <a:r>
              <a:rPr lang="en-US" dirty="0" smtClean="0"/>
              <a:t>Thank you,</a:t>
            </a:r>
          </a:p>
          <a:p>
            <a:pPr eaLnBrk="1" hangingPunct="1">
              <a:buFont typeface="Wingdings" pitchFamily="2" charset="2"/>
              <a:buNone/>
            </a:pPr>
            <a:r>
              <a:rPr lang="en-US" dirty="0" smtClean="0"/>
              <a:t>greenie@specialtyhealth.com</a:t>
            </a:r>
          </a:p>
        </p:txBody>
      </p:sp>
      <p:sp>
        <p:nvSpPr>
          <p:cNvPr id="4100" name="Rectangle 5"/>
          <p:cNvSpPr>
            <a:spLocks noChangeArrowheads="1"/>
          </p:cNvSpPr>
          <p:nvPr/>
        </p:nvSpPr>
        <p:spPr bwMode="auto">
          <a:xfrm>
            <a:off x="355218" y="5828931"/>
            <a:ext cx="349326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900" i="1" dirty="0"/>
              <a:t>Edward J. Greenwald</a:t>
            </a:r>
            <a:r>
              <a:rPr lang="en-US" sz="900" dirty="0"/>
              <a:t> University of Michigan Athletic Fields, circa 1930.</a:t>
            </a:r>
          </a:p>
          <a:p>
            <a:pPr algn="ctr"/>
            <a:r>
              <a:rPr lang="en-US" sz="900" dirty="0"/>
              <a:t>Not long after this picture was taken, he joined the FBI.</a:t>
            </a:r>
          </a:p>
          <a:p>
            <a:pPr algn="ctr"/>
            <a:r>
              <a:rPr lang="en-US" sz="900" dirty="0"/>
              <a:t>“It’s the best job I ever had” </a:t>
            </a:r>
          </a:p>
        </p:txBody>
      </p:sp>
      <p:pic>
        <p:nvPicPr>
          <p:cNvPr id="4102" name="Picture 7"/>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228600" y="1295400"/>
            <a:ext cx="3878263"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169780"/>
            <a:ext cx="2211049" cy="713619"/>
          </a:xfrm>
          <a:prstGeom prst="rect">
            <a:avLst/>
          </a:prstGeom>
        </p:spPr>
      </p:pic>
    </p:spTree>
    <p:extLst>
      <p:ext uri="{BB962C8B-B14F-4D97-AF65-F5344CB8AC3E}">
        <p14:creationId xmlns:p14="http://schemas.microsoft.com/office/powerpoint/2010/main" val="20232981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263323309"/>
              </p:ext>
            </p:extLst>
          </p:nvPr>
        </p:nvGraphicFramePr>
        <p:xfrm>
          <a:off x="0" y="76201"/>
          <a:ext cx="9067800" cy="6781799"/>
        </p:xfrm>
        <a:graphic>
          <a:graphicData uri="http://schemas.openxmlformats.org/presentationml/2006/ole">
            <mc:AlternateContent xmlns:mc="http://schemas.openxmlformats.org/markup-compatibility/2006">
              <mc:Choice xmlns:v="urn:schemas-microsoft-com:vml" Requires="v">
                <p:oleObj spid="_x0000_s4231" name="Acrobat Document" r:id="rId3" imgW="8020002" imgH="5667208" progId="AcroExch.Document.7">
                  <p:embed/>
                </p:oleObj>
              </mc:Choice>
              <mc:Fallback>
                <p:oleObj name="Acrobat Document" r:id="rId3" imgW="8020002" imgH="5667208" progId="AcroExch.Document.7">
                  <p:embed/>
                  <p:pic>
                    <p:nvPicPr>
                      <p:cNvPr id="0" name=""/>
                      <p:cNvPicPr/>
                      <p:nvPr/>
                    </p:nvPicPr>
                    <p:blipFill>
                      <a:blip r:embed="rId4"/>
                      <a:stretch>
                        <a:fillRect/>
                      </a:stretch>
                    </p:blipFill>
                    <p:spPr>
                      <a:xfrm>
                        <a:off x="0" y="76201"/>
                        <a:ext cx="9067800" cy="6781799"/>
                      </a:xfrm>
                      <a:prstGeom prst="rect">
                        <a:avLst/>
                      </a:prstGeom>
                    </p:spPr>
                  </p:pic>
                </p:oleObj>
              </mc:Fallback>
            </mc:AlternateContent>
          </a:graphicData>
        </a:graphic>
      </p:graphicFrame>
      <p:pic>
        <p:nvPicPr>
          <p:cNvPr id="513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63050"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24200" y="348734"/>
            <a:ext cx="2971800" cy="369332"/>
          </a:xfrm>
          <a:prstGeom prst="rect">
            <a:avLst/>
          </a:prstGeom>
          <a:noFill/>
        </p:spPr>
        <p:txBody>
          <a:bodyPr wrap="square" rtlCol="0">
            <a:spAutoFit/>
          </a:bodyPr>
          <a:lstStyle/>
          <a:p>
            <a:pPr algn="ctr"/>
            <a:r>
              <a:rPr lang="en-US" b="1" dirty="0" smtClean="0"/>
              <a:t>AFTER PROGRAM 2012</a:t>
            </a:r>
            <a:endParaRPr lang="en-US" b="1" dirty="0"/>
          </a:p>
        </p:txBody>
      </p:sp>
    </p:spTree>
    <p:extLst>
      <p:ext uri="{BB962C8B-B14F-4D97-AF65-F5344CB8AC3E}">
        <p14:creationId xmlns:p14="http://schemas.microsoft.com/office/powerpoint/2010/main" val="29799999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6425118"/>
              </p:ext>
            </p:extLst>
          </p:nvPr>
        </p:nvGraphicFramePr>
        <p:xfrm>
          <a:off x="76200" y="76200"/>
          <a:ext cx="8991600" cy="6705600"/>
        </p:xfrm>
        <a:graphic>
          <a:graphicData uri="http://schemas.openxmlformats.org/presentationml/2006/ole">
            <mc:AlternateContent xmlns:mc="http://schemas.openxmlformats.org/markup-compatibility/2006">
              <mc:Choice xmlns:v="urn:schemas-microsoft-com:vml" Requires="v">
                <p:oleObj spid="_x0000_s5255" name="Acrobat Document" r:id="rId3" imgW="5819727" imgH="7543443" progId="AcroExch.Document.7">
                  <p:embed/>
                </p:oleObj>
              </mc:Choice>
              <mc:Fallback>
                <p:oleObj name="Acrobat Document" r:id="rId3" imgW="5819727" imgH="7543443" progId="AcroExch.Document.7">
                  <p:embed/>
                  <p:pic>
                    <p:nvPicPr>
                      <p:cNvPr id="0" name=""/>
                      <p:cNvPicPr/>
                      <p:nvPr/>
                    </p:nvPicPr>
                    <p:blipFill>
                      <a:blip r:embed="rId4"/>
                      <a:stretch>
                        <a:fillRect/>
                      </a:stretch>
                    </p:blipFill>
                    <p:spPr>
                      <a:xfrm>
                        <a:off x="76200" y="76200"/>
                        <a:ext cx="8991600" cy="6705600"/>
                      </a:xfrm>
                      <a:prstGeom prst="rect">
                        <a:avLst/>
                      </a:prstGeom>
                    </p:spPr>
                  </p:pic>
                </p:oleObj>
              </mc:Fallback>
            </mc:AlternateContent>
          </a:graphicData>
        </a:graphic>
      </p:graphicFrame>
    </p:spTree>
    <p:extLst>
      <p:ext uri="{BB962C8B-B14F-4D97-AF65-F5344CB8AC3E}">
        <p14:creationId xmlns:p14="http://schemas.microsoft.com/office/powerpoint/2010/main" val="19218993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685800" y="838200"/>
            <a:ext cx="7620000" cy="563562"/>
          </a:xfrm>
        </p:spPr>
        <p:txBody>
          <a:bodyPr>
            <a:normAutofit fontScale="90000"/>
          </a:bodyPr>
          <a:lstStyle/>
          <a:p>
            <a:r>
              <a:rPr lang="en-US" sz="2000" dirty="0" smtClean="0">
                <a:latin typeface="Arial" pitchFamily="34" charset="0"/>
                <a:cs typeface="Arial" pitchFamily="34" charset="0"/>
              </a:rPr>
              <a:t>DOES IT WORK?</a:t>
            </a:r>
            <a:br>
              <a:rPr lang="en-US" sz="2000" dirty="0" smtClean="0">
                <a:latin typeface="Arial" pitchFamily="34" charset="0"/>
                <a:cs typeface="Arial" pitchFamily="34" charset="0"/>
              </a:rPr>
            </a:br>
            <a:r>
              <a:rPr lang="en-US" sz="2000" dirty="0" smtClean="0">
                <a:latin typeface="Arial" pitchFamily="34" charset="0"/>
                <a:cs typeface="Arial" pitchFamily="34" charset="0"/>
              </a:rPr>
              <a:t>Case Study 4</a:t>
            </a:r>
          </a:p>
        </p:txBody>
      </p:sp>
      <p:sp>
        <p:nvSpPr>
          <p:cNvPr id="3" name="Content Placeholder 2"/>
          <p:cNvSpPr>
            <a:spLocks noGrp="1"/>
          </p:cNvSpPr>
          <p:nvPr>
            <p:ph idx="1"/>
          </p:nvPr>
        </p:nvSpPr>
        <p:spPr>
          <a:xfrm>
            <a:off x="569912" y="2362200"/>
            <a:ext cx="8574088" cy="3903260"/>
          </a:xfrm>
        </p:spPr>
        <p:txBody>
          <a:bodyPr>
            <a:normAutofit fontScale="85000" lnSpcReduction="20000"/>
          </a:bodyPr>
          <a:lstStyle/>
          <a:p>
            <a:pPr marL="1828800" lvl="4" indent="0">
              <a:buFont typeface="Wingdings" pitchFamily="2" charset="2"/>
              <a:buNone/>
              <a:defRPr/>
            </a:pPr>
            <a:r>
              <a:rPr lang="en-US" sz="1400" dirty="0" smtClean="0"/>
              <a:t>                                                  </a:t>
            </a:r>
            <a:endParaRPr lang="en-US" sz="1400" u="sng" dirty="0" smtClean="0"/>
          </a:p>
          <a:p>
            <a:pPr>
              <a:defRPr/>
            </a:pPr>
            <a:endParaRPr lang="en-US" sz="2000" dirty="0" smtClean="0">
              <a:solidFill>
                <a:srgbClr val="334A79"/>
              </a:solidFill>
            </a:endParaRPr>
          </a:p>
          <a:p>
            <a:pPr>
              <a:defRPr/>
            </a:pPr>
            <a:endParaRPr lang="en-US" sz="2000" dirty="0" smtClean="0">
              <a:solidFill>
                <a:srgbClr val="334A79"/>
              </a:solidFill>
            </a:endParaRPr>
          </a:p>
          <a:p>
            <a:pPr marL="0" indent="0">
              <a:buNone/>
              <a:defRPr/>
            </a:pPr>
            <a:endParaRPr lang="en-US" sz="1000" dirty="0" smtClean="0">
              <a:solidFill>
                <a:srgbClr val="334A79"/>
              </a:solidFill>
            </a:endParaRPr>
          </a:p>
          <a:p>
            <a:pPr marL="0" indent="0">
              <a:buFont typeface="Wingdings" pitchFamily="2" charset="2"/>
              <a:buNone/>
              <a:defRPr/>
            </a:pPr>
            <a:endParaRPr lang="en-US" sz="2000" dirty="0" smtClean="0"/>
          </a:p>
          <a:p>
            <a:pPr marL="0" indent="0">
              <a:buFont typeface="Wingdings" pitchFamily="2" charset="2"/>
              <a:buNone/>
              <a:defRPr/>
            </a:pPr>
            <a:endParaRPr lang="en-US" sz="2000" dirty="0"/>
          </a:p>
          <a:p>
            <a:pPr marL="0" indent="0">
              <a:buFont typeface="Wingdings" pitchFamily="2" charset="2"/>
              <a:buNone/>
              <a:defRPr/>
            </a:pPr>
            <a:endParaRPr lang="en-US" sz="2000" dirty="0" smtClean="0"/>
          </a:p>
          <a:p>
            <a:pPr marL="0" indent="0">
              <a:buFont typeface="Wingdings" pitchFamily="2" charset="2"/>
              <a:buNone/>
              <a:defRPr/>
            </a:pPr>
            <a:endParaRPr lang="en-US" sz="2000" dirty="0"/>
          </a:p>
          <a:p>
            <a:pPr marL="0" indent="0">
              <a:buFont typeface="Wingdings" pitchFamily="2" charset="2"/>
              <a:buNone/>
              <a:defRPr/>
            </a:pPr>
            <a:endParaRPr lang="en-US" sz="2000" dirty="0" smtClean="0"/>
          </a:p>
          <a:p>
            <a:pPr marL="0" indent="0">
              <a:buFont typeface="Wingdings" pitchFamily="2" charset="2"/>
              <a:buNone/>
              <a:defRPr/>
            </a:pPr>
            <a:endParaRPr lang="en-US" sz="2000" dirty="0"/>
          </a:p>
          <a:p>
            <a:pPr marL="0" indent="0">
              <a:buFont typeface="Wingdings" pitchFamily="2" charset="2"/>
              <a:buNone/>
              <a:defRPr/>
            </a:pPr>
            <a:endParaRPr lang="en-US" sz="2000" dirty="0" smtClean="0"/>
          </a:p>
          <a:p>
            <a:pPr marL="0" indent="0">
              <a:buFont typeface="Wingdings" pitchFamily="2" charset="2"/>
              <a:buNone/>
              <a:defRPr/>
            </a:pPr>
            <a:endParaRPr lang="en-US" sz="2000" dirty="0" smtClean="0"/>
          </a:p>
          <a:p>
            <a:pPr marL="0" indent="0">
              <a:buFont typeface="Wingdings" pitchFamily="2" charset="2"/>
              <a:buNone/>
              <a:defRPr/>
            </a:pPr>
            <a:r>
              <a:rPr lang="en-US" sz="1600" dirty="0" smtClean="0">
                <a:latin typeface="Arial" pitchFamily="34" charset="0"/>
                <a:cs typeface="Arial" pitchFamily="34" charset="0"/>
              </a:rPr>
              <a:t>This police officer was in real trouble in 2006.  Now in 2012, no more “Dead Man Walking.”  </a:t>
            </a:r>
          </a:p>
          <a:p>
            <a:pPr marL="0" indent="0">
              <a:buFont typeface="Wingdings" pitchFamily="2" charset="2"/>
              <a:buNone/>
              <a:defRPr/>
            </a:pPr>
            <a:r>
              <a:rPr lang="en-US" sz="1600" dirty="0" smtClean="0">
                <a:latin typeface="Arial" pitchFamily="34" charset="0"/>
                <a:cs typeface="Arial" pitchFamily="34" charset="0"/>
              </a:rPr>
              <a:t>He is a program advocate and has personally maintained it over the past 6 years. </a:t>
            </a:r>
          </a:p>
          <a:p>
            <a:pPr marL="0" indent="0">
              <a:buFont typeface="Wingdings" pitchFamily="2" charset="2"/>
              <a:buNone/>
              <a:defRPr/>
            </a:pPr>
            <a:r>
              <a:rPr lang="en-US" sz="2000" b="1" dirty="0" smtClean="0">
                <a:solidFill>
                  <a:srgbClr val="334A79"/>
                </a:solidFill>
              </a:rPr>
              <a:t>              	</a:t>
            </a:r>
            <a:r>
              <a:rPr lang="en-US" sz="3300" b="1" dirty="0" smtClean="0"/>
              <a:t>                       </a:t>
            </a:r>
            <a:r>
              <a:rPr lang="en-US" sz="2400" b="1" dirty="0" smtClean="0">
                <a:latin typeface="Arial" pitchFamily="34" charset="0"/>
                <a:cs typeface="Arial" pitchFamily="34" charset="0"/>
              </a:rPr>
              <a:t>YES IT WORKS!!</a:t>
            </a:r>
            <a:endParaRPr lang="en-US" sz="2400" dirty="0">
              <a:latin typeface="Arial" pitchFamily="34" charset="0"/>
              <a:cs typeface="Arial" pitchFamily="34" charset="0"/>
            </a:endParaRPr>
          </a:p>
        </p:txBody>
      </p:sp>
      <p:sp>
        <p:nvSpPr>
          <p:cNvPr id="2" name="Rectangle 1"/>
          <p:cNvSpPr/>
          <p:nvPr/>
        </p:nvSpPr>
        <p:spPr>
          <a:xfrm>
            <a:off x="762000" y="6271307"/>
            <a:ext cx="7620000" cy="338554"/>
          </a:xfrm>
          <a:prstGeom prst="rect">
            <a:avLst/>
          </a:prstGeom>
        </p:spPr>
        <p:txBody>
          <a:bodyPr wrap="square">
            <a:spAutoFit/>
          </a:bodyPr>
          <a:lstStyle/>
          <a:p>
            <a:pPr algn="ctr"/>
            <a:r>
              <a:rPr lang="en-US" sz="800" dirty="0"/>
              <a:t>Copyright 2002-2012, SpecialtyHealth, Inc.  All rights </a:t>
            </a:r>
            <a:r>
              <a:rPr lang="en-US" sz="800" dirty="0" smtClean="0"/>
              <a:t>reserved.  Reproduction </a:t>
            </a:r>
            <a:r>
              <a:rPr lang="en-US" sz="800" dirty="0"/>
              <a:t>forbidden without permission. </a:t>
            </a:r>
            <a:r>
              <a:rPr lang="en-US" sz="800" u="sng" dirty="0">
                <a:hlinkClick r:id="rId3"/>
              </a:rPr>
              <a:t>www.specialtyhealth.com</a:t>
            </a:r>
            <a:endParaRPr lang="en-US" sz="800" dirty="0"/>
          </a:p>
          <a:p>
            <a:pPr algn="ctr"/>
            <a:r>
              <a:rPr lang="en-US" sz="800" dirty="0"/>
              <a:t>W:Wellness and Prevention Marketing/Our Best </a:t>
            </a:r>
            <a:r>
              <a:rPr lang="en-US" sz="800" dirty="0" smtClean="0"/>
              <a:t>Cases</a:t>
            </a:r>
            <a:endParaRPr lang="en-US" sz="800" dirty="0"/>
          </a:p>
        </p:txBody>
      </p:sp>
      <p:graphicFrame>
        <p:nvGraphicFramePr>
          <p:cNvPr id="6" name="Table 5"/>
          <p:cNvGraphicFramePr>
            <a:graphicFrameLocks noGrp="1"/>
          </p:cNvGraphicFramePr>
          <p:nvPr>
            <p:extLst>
              <p:ext uri="{D42A27DB-BD31-4B8C-83A1-F6EECF244321}">
                <p14:modId xmlns:p14="http://schemas.microsoft.com/office/powerpoint/2010/main" val="2192544115"/>
              </p:ext>
            </p:extLst>
          </p:nvPr>
        </p:nvGraphicFramePr>
        <p:xfrm>
          <a:off x="685800" y="1451666"/>
          <a:ext cx="7620000" cy="3601720"/>
        </p:xfrm>
        <a:graphic>
          <a:graphicData uri="http://schemas.openxmlformats.org/drawingml/2006/table">
            <a:tbl>
              <a:tblPr firstRow="1" bandRow="1">
                <a:tableStyleId>{5C22544A-7EE6-4342-B048-85BDC9FD1C3A}</a:tableStyleId>
              </a:tblPr>
              <a:tblGrid>
                <a:gridCol w="3200400"/>
                <a:gridCol w="1295400"/>
                <a:gridCol w="1524000"/>
                <a:gridCol w="539702"/>
                <a:gridCol w="1060498"/>
              </a:tblGrid>
              <a:tr h="370840">
                <a:tc>
                  <a:txBody>
                    <a:bodyPr/>
                    <a:lstStyle/>
                    <a:p>
                      <a:endParaRPr lang="en-US" dirty="0"/>
                    </a:p>
                  </a:txBody>
                  <a:tcPr/>
                </a:tc>
                <a:tc>
                  <a:txBody>
                    <a:bodyPr/>
                    <a:lstStyle/>
                    <a:p>
                      <a:pPr algn="ctr"/>
                      <a:r>
                        <a:rPr lang="en-US" dirty="0" smtClean="0"/>
                        <a:t>2/1/06 BEFORE</a:t>
                      </a:r>
                      <a:endParaRPr lang="en-US" dirty="0"/>
                    </a:p>
                  </a:txBody>
                  <a:tcPr/>
                </a:tc>
                <a:tc>
                  <a:txBody>
                    <a:bodyPr/>
                    <a:lstStyle/>
                    <a:p>
                      <a:pPr algn="ctr"/>
                      <a:r>
                        <a:rPr lang="en-US" dirty="0" smtClean="0"/>
                        <a:t>2/10/12</a:t>
                      </a:r>
                    </a:p>
                    <a:p>
                      <a:pPr algn="ctr"/>
                      <a:r>
                        <a:rPr lang="en-US" dirty="0" smtClean="0"/>
                        <a:t>AFTER</a:t>
                      </a:r>
                      <a:endParaRPr lang="en-US" dirty="0"/>
                    </a:p>
                  </a:txBody>
                  <a:tcPr/>
                </a:tc>
                <a:tc gridSpan="2">
                  <a:txBody>
                    <a:bodyPr/>
                    <a:lstStyle/>
                    <a:p>
                      <a:pPr algn="ctr"/>
                      <a:r>
                        <a:rPr lang="en-US" dirty="0" smtClean="0"/>
                        <a:t>6 YEAR </a:t>
                      </a:r>
                    </a:p>
                    <a:p>
                      <a:pPr algn="ctr"/>
                      <a:r>
                        <a:rPr lang="en-US" dirty="0" smtClean="0"/>
                        <a:t>RESULT</a:t>
                      </a:r>
                      <a:endParaRPr lang="en-US" dirty="0"/>
                    </a:p>
                  </a:txBody>
                  <a:tcPr/>
                </a:tc>
                <a:tc hMerge="1">
                  <a:txBody>
                    <a:bodyPr/>
                    <a:lstStyle/>
                    <a:p>
                      <a:endParaRPr lang="en-US" dirty="0"/>
                    </a:p>
                  </a:txBody>
                  <a:tcPr/>
                </a:tc>
              </a:tr>
              <a:tr h="370840">
                <a:tc>
                  <a:txBody>
                    <a:bodyPr/>
                    <a:lstStyle/>
                    <a:p>
                      <a:r>
                        <a:rPr lang="en-US" sz="1600" dirty="0" smtClean="0"/>
                        <a:t>WEIGHT</a:t>
                      </a:r>
                      <a:endParaRPr lang="en-US" sz="1600" dirty="0"/>
                    </a:p>
                  </a:txBody>
                  <a:tcPr/>
                </a:tc>
                <a:tc>
                  <a:txBody>
                    <a:bodyPr/>
                    <a:lstStyle/>
                    <a:p>
                      <a:pPr algn="ctr"/>
                      <a:r>
                        <a:rPr lang="en-US" dirty="0" smtClean="0"/>
                        <a:t>235</a:t>
                      </a:r>
                      <a:endParaRPr lang="en-US" dirty="0"/>
                    </a:p>
                  </a:txBody>
                  <a:tcPr/>
                </a:tc>
                <a:tc>
                  <a:txBody>
                    <a:bodyPr/>
                    <a:lstStyle/>
                    <a:p>
                      <a:pPr algn="ctr"/>
                      <a:r>
                        <a:rPr lang="en-US" dirty="0" smtClean="0"/>
                        <a:t>195</a:t>
                      </a:r>
                      <a:endParaRPr lang="en-US" dirty="0"/>
                    </a:p>
                  </a:txBody>
                  <a:tcPr/>
                </a:tc>
                <a:tc>
                  <a:txBody>
                    <a:bodyPr/>
                    <a:lstStyle/>
                    <a:p>
                      <a:endParaRPr lang="en-US" dirty="0"/>
                    </a:p>
                  </a:txBody>
                  <a:tcPr/>
                </a:tc>
                <a:tc>
                  <a:txBody>
                    <a:bodyPr/>
                    <a:lstStyle/>
                    <a:p>
                      <a:pPr algn="ctr"/>
                      <a:r>
                        <a:rPr lang="en-US" dirty="0" smtClean="0">
                          <a:solidFill>
                            <a:srgbClr val="00B050"/>
                          </a:solidFill>
                        </a:rPr>
                        <a:t>40</a:t>
                      </a:r>
                      <a:endParaRPr lang="en-US" dirty="0">
                        <a:solidFill>
                          <a:srgbClr val="00B050"/>
                        </a:solidFill>
                      </a:endParaRPr>
                    </a:p>
                  </a:txBody>
                  <a:tcPr/>
                </a:tc>
              </a:tr>
              <a:tr h="370840">
                <a:tc>
                  <a:txBody>
                    <a:bodyPr/>
                    <a:lstStyle/>
                    <a:p>
                      <a:r>
                        <a:rPr lang="en-US" sz="1600" dirty="0" smtClean="0"/>
                        <a:t>WAIST</a:t>
                      </a:r>
                      <a:endParaRPr lang="en-US" sz="1600" dirty="0"/>
                    </a:p>
                  </a:txBody>
                  <a:tcPr/>
                </a:tc>
                <a:tc>
                  <a:txBody>
                    <a:bodyPr/>
                    <a:lstStyle/>
                    <a:p>
                      <a:pPr algn="ctr"/>
                      <a:r>
                        <a:rPr lang="en-US" dirty="0" smtClean="0"/>
                        <a:t>43</a:t>
                      </a:r>
                      <a:endParaRPr lang="en-US" dirty="0"/>
                    </a:p>
                  </a:txBody>
                  <a:tcPr/>
                </a:tc>
                <a:tc>
                  <a:txBody>
                    <a:bodyPr/>
                    <a:lstStyle/>
                    <a:p>
                      <a:pPr algn="ctr"/>
                      <a:r>
                        <a:rPr lang="en-US" dirty="0" smtClean="0"/>
                        <a:t>38</a:t>
                      </a:r>
                      <a:endParaRPr lang="en-US" dirty="0"/>
                    </a:p>
                  </a:txBody>
                  <a:tcPr/>
                </a:tc>
                <a:tc>
                  <a:txBody>
                    <a:bodyPr/>
                    <a:lstStyle/>
                    <a:p>
                      <a:endParaRPr lang="en-US" dirty="0"/>
                    </a:p>
                  </a:txBody>
                  <a:tcPr/>
                </a:tc>
                <a:tc>
                  <a:txBody>
                    <a:bodyPr/>
                    <a:lstStyle/>
                    <a:p>
                      <a:pPr algn="ctr"/>
                      <a:r>
                        <a:rPr lang="en-US" dirty="0" smtClean="0">
                          <a:solidFill>
                            <a:srgbClr val="00B050"/>
                          </a:solidFill>
                        </a:rPr>
                        <a:t>5”</a:t>
                      </a:r>
                      <a:endParaRPr lang="en-US" dirty="0">
                        <a:solidFill>
                          <a:srgbClr val="00B050"/>
                        </a:solidFill>
                      </a:endParaRPr>
                    </a:p>
                  </a:txBody>
                  <a:tcPr/>
                </a:tc>
              </a:tr>
              <a:tr h="335280">
                <a:tc>
                  <a:txBody>
                    <a:bodyPr/>
                    <a:lstStyle/>
                    <a:p>
                      <a:r>
                        <a:rPr lang="en-US" sz="1600" dirty="0" smtClean="0"/>
                        <a:t>LDL-P</a:t>
                      </a:r>
                      <a:endParaRPr lang="en-US" sz="1600" dirty="0"/>
                    </a:p>
                  </a:txBody>
                  <a:tcPr/>
                </a:tc>
                <a:tc>
                  <a:txBody>
                    <a:bodyPr/>
                    <a:lstStyle/>
                    <a:p>
                      <a:pPr algn="ctr"/>
                      <a:r>
                        <a:rPr lang="en-US" dirty="0" smtClean="0"/>
                        <a:t>2200</a:t>
                      </a:r>
                      <a:endParaRPr lang="en-US" dirty="0"/>
                    </a:p>
                  </a:txBody>
                  <a:tcPr/>
                </a:tc>
                <a:tc>
                  <a:txBody>
                    <a:bodyPr/>
                    <a:lstStyle/>
                    <a:p>
                      <a:pPr algn="ctr"/>
                      <a:r>
                        <a:rPr lang="en-US" b="1" dirty="0" smtClean="0"/>
                        <a:t>1096</a:t>
                      </a:r>
                      <a:endParaRPr lang="en-US" b="1" dirty="0"/>
                    </a:p>
                  </a:txBody>
                  <a:tcPr/>
                </a:tc>
                <a:tc>
                  <a:txBody>
                    <a:bodyPr/>
                    <a:lstStyle/>
                    <a:p>
                      <a:endParaRPr lang="en-US" dirty="0"/>
                    </a:p>
                  </a:txBody>
                  <a:tcPr/>
                </a:tc>
                <a:tc>
                  <a:txBody>
                    <a:bodyPr/>
                    <a:lstStyle/>
                    <a:p>
                      <a:pPr algn="ctr"/>
                      <a:r>
                        <a:rPr lang="en-US" dirty="0" smtClean="0">
                          <a:solidFill>
                            <a:srgbClr val="00B050"/>
                          </a:solidFill>
                        </a:rPr>
                        <a:t>1104</a:t>
                      </a:r>
                      <a:endParaRPr lang="en-US" dirty="0">
                        <a:solidFill>
                          <a:srgbClr val="00B050"/>
                        </a:solidFill>
                      </a:endParaRPr>
                    </a:p>
                  </a:txBody>
                  <a:tcPr/>
                </a:tc>
              </a:tr>
              <a:tr h="370840">
                <a:tc>
                  <a:txBody>
                    <a:bodyPr/>
                    <a:lstStyle/>
                    <a:p>
                      <a:r>
                        <a:rPr lang="en-US" sz="1600" dirty="0" smtClean="0"/>
                        <a:t>LDL-C</a:t>
                      </a:r>
                      <a:endParaRPr lang="en-US" sz="1600" dirty="0"/>
                    </a:p>
                  </a:txBody>
                  <a:tcPr/>
                </a:tc>
                <a:tc>
                  <a:txBody>
                    <a:bodyPr/>
                    <a:lstStyle/>
                    <a:p>
                      <a:pPr algn="ctr"/>
                      <a:r>
                        <a:rPr lang="en-US" dirty="0" smtClean="0"/>
                        <a:t>106</a:t>
                      </a:r>
                      <a:endParaRPr lang="en-US" dirty="0"/>
                    </a:p>
                  </a:txBody>
                  <a:tcPr/>
                </a:tc>
                <a:tc>
                  <a:txBody>
                    <a:bodyPr/>
                    <a:lstStyle/>
                    <a:p>
                      <a:pPr algn="ctr"/>
                      <a:r>
                        <a:rPr lang="en-US" dirty="0" smtClean="0"/>
                        <a:t>83</a:t>
                      </a:r>
                      <a:endParaRPr lang="en-US" dirty="0"/>
                    </a:p>
                  </a:txBody>
                  <a:tcPr/>
                </a:tc>
                <a:tc>
                  <a:txBody>
                    <a:bodyPr/>
                    <a:lstStyle/>
                    <a:p>
                      <a:endParaRPr lang="en-US" dirty="0"/>
                    </a:p>
                  </a:txBody>
                  <a:tcPr/>
                </a:tc>
                <a:tc>
                  <a:txBody>
                    <a:bodyPr/>
                    <a:lstStyle/>
                    <a:p>
                      <a:pPr algn="ctr"/>
                      <a:r>
                        <a:rPr lang="en-US" dirty="0" smtClean="0">
                          <a:solidFill>
                            <a:srgbClr val="00B050"/>
                          </a:solidFill>
                        </a:rPr>
                        <a:t>23</a:t>
                      </a:r>
                      <a:endParaRPr lang="en-US" dirty="0">
                        <a:solidFill>
                          <a:srgbClr val="00B050"/>
                        </a:solidFill>
                      </a:endParaRPr>
                    </a:p>
                  </a:txBody>
                  <a:tcPr/>
                </a:tc>
              </a:tr>
              <a:tr h="370840">
                <a:tc>
                  <a:txBody>
                    <a:bodyPr/>
                    <a:lstStyle/>
                    <a:p>
                      <a:r>
                        <a:rPr lang="en-US" sz="1600" dirty="0" smtClean="0"/>
                        <a:t>HDL-C</a:t>
                      </a:r>
                      <a:endParaRPr lang="en-US" sz="1600" dirty="0"/>
                    </a:p>
                  </a:txBody>
                  <a:tcPr/>
                </a:tc>
                <a:tc>
                  <a:txBody>
                    <a:bodyPr/>
                    <a:lstStyle/>
                    <a:p>
                      <a:pPr algn="ctr"/>
                      <a:r>
                        <a:rPr lang="en-US" dirty="0" smtClean="0"/>
                        <a:t>38</a:t>
                      </a:r>
                      <a:endParaRPr lang="en-US" dirty="0"/>
                    </a:p>
                  </a:txBody>
                  <a:tcPr/>
                </a:tc>
                <a:tc>
                  <a:txBody>
                    <a:bodyPr/>
                    <a:lstStyle/>
                    <a:p>
                      <a:pPr algn="ctr"/>
                      <a:r>
                        <a:rPr lang="en-US" dirty="0" smtClean="0"/>
                        <a:t>55</a:t>
                      </a:r>
                      <a:endParaRPr lang="en-US" dirty="0"/>
                    </a:p>
                  </a:txBody>
                  <a:tcPr/>
                </a:tc>
                <a:tc>
                  <a:txBody>
                    <a:bodyPr/>
                    <a:lstStyle/>
                    <a:p>
                      <a:endParaRPr lang="en-US" dirty="0"/>
                    </a:p>
                  </a:txBody>
                  <a:tcPr/>
                </a:tc>
                <a:tc>
                  <a:txBody>
                    <a:bodyPr/>
                    <a:lstStyle/>
                    <a:p>
                      <a:pPr algn="ctr"/>
                      <a:r>
                        <a:rPr lang="en-US" dirty="0" smtClean="0">
                          <a:solidFill>
                            <a:srgbClr val="00B050"/>
                          </a:solidFill>
                        </a:rPr>
                        <a:t>17</a:t>
                      </a:r>
                      <a:endParaRPr lang="en-US" dirty="0">
                        <a:solidFill>
                          <a:srgbClr val="00B050"/>
                        </a:solidFill>
                      </a:endParaRPr>
                    </a:p>
                  </a:txBody>
                  <a:tcPr/>
                </a:tc>
              </a:tr>
              <a:tr h="370840">
                <a:tc>
                  <a:txBody>
                    <a:bodyPr/>
                    <a:lstStyle/>
                    <a:p>
                      <a:r>
                        <a:rPr lang="en-US" sz="1600" dirty="0" smtClean="0"/>
                        <a:t>TRYGLICERIDES</a:t>
                      </a:r>
                      <a:endParaRPr lang="en-US" sz="1600" dirty="0"/>
                    </a:p>
                  </a:txBody>
                  <a:tcPr/>
                </a:tc>
                <a:tc>
                  <a:txBody>
                    <a:bodyPr/>
                    <a:lstStyle/>
                    <a:p>
                      <a:pPr algn="ctr"/>
                      <a:r>
                        <a:rPr lang="en-US" dirty="0" smtClean="0"/>
                        <a:t>270</a:t>
                      </a:r>
                      <a:endParaRPr lang="en-US" dirty="0"/>
                    </a:p>
                  </a:txBody>
                  <a:tcPr/>
                </a:tc>
                <a:tc>
                  <a:txBody>
                    <a:bodyPr/>
                    <a:lstStyle/>
                    <a:p>
                      <a:pPr algn="ctr"/>
                      <a:r>
                        <a:rPr lang="en-US" dirty="0" smtClean="0"/>
                        <a:t>38</a:t>
                      </a:r>
                      <a:endParaRPr lang="en-US" dirty="0"/>
                    </a:p>
                  </a:txBody>
                  <a:tcPr/>
                </a:tc>
                <a:tc>
                  <a:txBody>
                    <a:bodyPr/>
                    <a:lstStyle/>
                    <a:p>
                      <a:endParaRPr lang="en-US" dirty="0"/>
                    </a:p>
                  </a:txBody>
                  <a:tcPr/>
                </a:tc>
                <a:tc>
                  <a:txBody>
                    <a:bodyPr/>
                    <a:lstStyle/>
                    <a:p>
                      <a:pPr algn="ctr"/>
                      <a:r>
                        <a:rPr lang="en-US" dirty="0" smtClean="0">
                          <a:solidFill>
                            <a:srgbClr val="00B050"/>
                          </a:solidFill>
                        </a:rPr>
                        <a:t>232</a:t>
                      </a:r>
                      <a:endParaRPr lang="en-US" dirty="0">
                        <a:solidFill>
                          <a:srgbClr val="00B050"/>
                        </a:solidFill>
                      </a:endParaRPr>
                    </a:p>
                  </a:txBody>
                  <a:tcPr/>
                </a:tc>
              </a:tr>
              <a:tr h="370840">
                <a:tc>
                  <a:txBody>
                    <a:bodyPr/>
                    <a:lstStyle/>
                    <a:p>
                      <a:r>
                        <a:rPr lang="en-US" sz="1600" dirty="0" smtClean="0"/>
                        <a:t>INSULIN</a:t>
                      </a:r>
                      <a:r>
                        <a:rPr lang="en-US" sz="1600" baseline="0" dirty="0" smtClean="0"/>
                        <a:t> RESISTANCE RATIO</a:t>
                      </a:r>
                      <a:endParaRPr lang="en-US" sz="1600" dirty="0"/>
                    </a:p>
                  </a:txBody>
                  <a:tcPr/>
                </a:tc>
                <a:tc>
                  <a:txBody>
                    <a:bodyPr/>
                    <a:lstStyle/>
                    <a:p>
                      <a:pPr algn="ctr"/>
                      <a:r>
                        <a:rPr lang="en-US" dirty="0" smtClean="0"/>
                        <a:t>7.1</a:t>
                      </a:r>
                      <a:endParaRPr lang="en-US" dirty="0"/>
                    </a:p>
                  </a:txBody>
                  <a:tcPr/>
                </a:tc>
                <a:tc>
                  <a:txBody>
                    <a:bodyPr/>
                    <a:lstStyle/>
                    <a:p>
                      <a:pPr algn="ctr"/>
                      <a:r>
                        <a:rPr lang="en-US" dirty="0" smtClean="0"/>
                        <a:t>.7</a:t>
                      </a:r>
                      <a:endParaRPr lang="en-US" dirty="0"/>
                    </a:p>
                  </a:txBody>
                  <a:tcPr/>
                </a:tc>
                <a:tc>
                  <a:txBody>
                    <a:bodyPr/>
                    <a:lstStyle/>
                    <a:p>
                      <a:endParaRPr lang="en-US" dirty="0"/>
                    </a:p>
                  </a:txBody>
                  <a:tcPr/>
                </a:tc>
                <a:tc>
                  <a:txBody>
                    <a:bodyPr/>
                    <a:lstStyle/>
                    <a:p>
                      <a:pPr algn="ctr"/>
                      <a:r>
                        <a:rPr lang="en-US" dirty="0" smtClean="0">
                          <a:solidFill>
                            <a:srgbClr val="00B050"/>
                          </a:solidFill>
                        </a:rPr>
                        <a:t>6.4</a:t>
                      </a:r>
                      <a:endParaRPr lang="en-US" dirty="0">
                        <a:solidFill>
                          <a:srgbClr val="00B050"/>
                        </a:solidFill>
                      </a:endParaRPr>
                    </a:p>
                  </a:txBody>
                  <a:tcPr/>
                </a:tc>
              </a:tr>
              <a:tr h="370840">
                <a:tc>
                  <a:txBody>
                    <a:bodyPr/>
                    <a:lstStyle/>
                    <a:p>
                      <a:r>
                        <a:rPr lang="en-US" sz="1600" dirty="0" smtClean="0"/>
                        <a:t>METABOLIC</a:t>
                      </a:r>
                      <a:r>
                        <a:rPr lang="en-US" sz="1600" baseline="0" dirty="0" smtClean="0"/>
                        <a:t> SYNDROME MARKERS</a:t>
                      </a:r>
                      <a:endParaRPr lang="en-US" sz="1600" dirty="0"/>
                    </a:p>
                  </a:txBody>
                  <a:tcPr/>
                </a:tc>
                <a:tc>
                  <a:txBody>
                    <a:bodyPr/>
                    <a:lstStyle/>
                    <a:p>
                      <a:pPr algn="ctr"/>
                      <a:r>
                        <a:rPr lang="en-US" dirty="0" smtClean="0"/>
                        <a:t>5/5</a:t>
                      </a:r>
                      <a:endParaRPr lang="en-US" dirty="0"/>
                    </a:p>
                  </a:txBody>
                  <a:tcPr/>
                </a:tc>
                <a:tc>
                  <a:txBody>
                    <a:bodyPr/>
                    <a:lstStyle/>
                    <a:p>
                      <a:pPr algn="ctr"/>
                      <a:r>
                        <a:rPr lang="en-US" dirty="0" smtClean="0"/>
                        <a:t>1/5</a:t>
                      </a:r>
                      <a:endParaRPr lang="en-US" dirty="0"/>
                    </a:p>
                  </a:txBody>
                  <a:tcPr/>
                </a:tc>
                <a:tc>
                  <a:txBody>
                    <a:bodyPr/>
                    <a:lstStyle/>
                    <a:p>
                      <a:endParaRPr lang="en-US" dirty="0"/>
                    </a:p>
                  </a:txBody>
                  <a:tcPr/>
                </a:tc>
                <a:tc>
                  <a:txBody>
                    <a:bodyPr/>
                    <a:lstStyle/>
                    <a:p>
                      <a:pPr algn="ctr"/>
                      <a:r>
                        <a:rPr lang="en-US" dirty="0" smtClean="0">
                          <a:solidFill>
                            <a:srgbClr val="00B050"/>
                          </a:solidFill>
                        </a:rPr>
                        <a:t>4</a:t>
                      </a:r>
                      <a:endParaRPr lang="en-US" dirty="0">
                        <a:solidFill>
                          <a:srgbClr val="00B050"/>
                        </a:solidFill>
                      </a:endParaRPr>
                    </a:p>
                  </a:txBody>
                  <a:tcPr/>
                </a:tc>
              </a:tr>
            </a:tbl>
          </a:graphicData>
        </a:graphic>
      </p:graphicFrame>
      <p:sp>
        <p:nvSpPr>
          <p:cNvPr id="11" name="Down Arrow 10"/>
          <p:cNvSpPr/>
          <p:nvPr/>
        </p:nvSpPr>
        <p:spPr>
          <a:xfrm>
            <a:off x="6875527" y="2133600"/>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4" name="Down Arrow 43"/>
          <p:cNvSpPr/>
          <p:nvPr/>
        </p:nvSpPr>
        <p:spPr>
          <a:xfrm flipV="1">
            <a:off x="6866370" y="3568700"/>
            <a:ext cx="22023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a:off x="6875527" y="2514600"/>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6858000" y="2895600"/>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a:off x="6858000" y="3225800"/>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6875527" y="3962400"/>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a:off x="6875527" y="4343400"/>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wn Arrow 49"/>
          <p:cNvSpPr/>
          <p:nvPr/>
        </p:nvSpPr>
        <p:spPr>
          <a:xfrm>
            <a:off x="6875527" y="4724400"/>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SpecialtyHealth_tagline_2_RG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52957"/>
            <a:ext cx="2286000" cy="6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8607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83678"/>
            <a:ext cx="8229600" cy="974800"/>
          </a:xfrm>
        </p:spPr>
        <p:txBody>
          <a:bodyPr/>
          <a:lstStyle/>
          <a:p>
            <a:r>
              <a:rPr lang="en-US" dirty="0" smtClean="0"/>
              <a:t>Summary</a:t>
            </a:r>
            <a:endParaRPr lang="en-US" dirty="0"/>
          </a:p>
        </p:txBody>
      </p:sp>
      <p:sp>
        <p:nvSpPr>
          <p:cNvPr id="3" name="Content Placeholder 2"/>
          <p:cNvSpPr>
            <a:spLocks noGrp="1"/>
          </p:cNvSpPr>
          <p:nvPr>
            <p:ph idx="1"/>
          </p:nvPr>
        </p:nvSpPr>
        <p:spPr>
          <a:xfrm>
            <a:off x="457200" y="1524000"/>
            <a:ext cx="8229600" cy="5410200"/>
          </a:xfrm>
        </p:spPr>
        <p:txBody>
          <a:bodyPr>
            <a:normAutofit fontScale="47500" lnSpcReduction="20000"/>
          </a:bodyPr>
          <a:lstStyle/>
          <a:p>
            <a:pPr marL="0" indent="0">
              <a:buNone/>
            </a:pPr>
            <a:endParaRPr lang="en-US" sz="1000" dirty="0" smtClean="0"/>
          </a:p>
          <a:p>
            <a:pPr marL="514350" indent="-514350">
              <a:buAutoNum type="arabicPeriod"/>
            </a:pPr>
            <a:r>
              <a:rPr lang="en-US" dirty="0" smtClean="0">
                <a:latin typeface="Arial" pitchFamily="34" charset="0"/>
                <a:cs typeface="Arial" pitchFamily="34" charset="0"/>
              </a:rPr>
              <a:t>We have seen that having a BMI of 28 doesn’t mean you are a “fat boy</a:t>
            </a:r>
            <a:r>
              <a:rPr lang="en-US" dirty="0" smtClean="0">
                <a:latin typeface="Arial" pitchFamily="34" charset="0"/>
                <a:cs typeface="Arial" pitchFamily="34" charset="0"/>
              </a:rPr>
              <a:t>”.</a:t>
            </a:r>
            <a:endParaRPr lang="en-US" dirty="0" smtClean="0">
              <a:latin typeface="Arial" pitchFamily="34" charset="0"/>
              <a:cs typeface="Arial" pitchFamily="34" charset="0"/>
            </a:endParaRPr>
          </a:p>
          <a:p>
            <a:pPr marL="514350" indent="-514350">
              <a:buAutoNum type="arabicPeriod"/>
            </a:pPr>
            <a:endParaRPr lang="en-US" dirty="0" smtClean="0">
              <a:latin typeface="Arial" pitchFamily="34" charset="0"/>
              <a:cs typeface="Arial" pitchFamily="34" charset="0"/>
            </a:endParaRPr>
          </a:p>
          <a:p>
            <a:pPr marL="514350" indent="-514350">
              <a:buAutoNum type="arabicPeriod"/>
            </a:pPr>
            <a:r>
              <a:rPr lang="en-US" dirty="0" smtClean="0">
                <a:latin typeface="Arial" pitchFamily="34" charset="0"/>
                <a:cs typeface="Arial" pitchFamily="34" charset="0"/>
              </a:rPr>
              <a:t>We have defined Insulin resistance – the number one public health problem in the nation, and shown that it can be reversed.  This has a tremendous health and cost implication.</a:t>
            </a:r>
          </a:p>
          <a:p>
            <a:pPr marL="514350" indent="-514350">
              <a:buAutoNum type="arabicPeriod"/>
            </a:pPr>
            <a:endParaRPr lang="en-US" dirty="0" smtClean="0">
              <a:latin typeface="Arial" pitchFamily="34" charset="0"/>
              <a:cs typeface="Arial" pitchFamily="34" charset="0"/>
            </a:endParaRPr>
          </a:p>
          <a:p>
            <a:pPr marL="514350" indent="-514350">
              <a:buAutoNum type="arabicPeriod"/>
            </a:pPr>
            <a:r>
              <a:rPr lang="en-US" dirty="0" smtClean="0">
                <a:latin typeface="Arial" pitchFamily="34" charset="0"/>
                <a:cs typeface="Arial" pitchFamily="34" charset="0"/>
              </a:rPr>
              <a:t>Two “red line” cases have also been reversed – Testing and pharmacology become critical. </a:t>
            </a:r>
          </a:p>
          <a:p>
            <a:pPr marL="514350" indent="-514350">
              <a:buAutoNum type="arabicPeriod"/>
            </a:pPr>
            <a:endParaRPr lang="en-US" dirty="0" smtClean="0">
              <a:latin typeface="Arial" pitchFamily="34" charset="0"/>
              <a:cs typeface="Arial" pitchFamily="34" charset="0"/>
            </a:endParaRPr>
          </a:p>
          <a:p>
            <a:pPr marL="514350" indent="-514350">
              <a:buAutoNum type="arabicPeriod"/>
            </a:pPr>
            <a:r>
              <a:rPr lang="en-US" dirty="0" smtClean="0">
                <a:latin typeface="Arial" pitchFamily="34" charset="0"/>
                <a:cs typeface="Arial" pitchFamily="34" charset="0"/>
              </a:rPr>
              <a:t>We now know that we can’t trust routine testing.  We have seen the power of the NMR!</a:t>
            </a:r>
          </a:p>
          <a:p>
            <a:pPr marL="0" indent="0">
              <a:buNone/>
            </a:pPr>
            <a:r>
              <a:rPr lang="en-US" dirty="0" smtClean="0">
                <a:latin typeface="Arial" pitchFamily="34" charset="0"/>
                <a:cs typeface="Arial" pitchFamily="34" charset="0"/>
              </a:rPr>
              <a:t>           I want all of you to go home and take a look at your lab results.  I want you to calculate </a:t>
            </a:r>
          </a:p>
          <a:p>
            <a:pPr marL="0" indent="0">
              <a:buNone/>
            </a:pPr>
            <a:r>
              <a:rPr lang="en-US" dirty="0">
                <a:latin typeface="Arial" pitchFamily="34" charset="0"/>
                <a:cs typeface="Arial" pitchFamily="34" charset="0"/>
              </a:rPr>
              <a:t> </a:t>
            </a:r>
            <a:r>
              <a:rPr lang="en-US" dirty="0" smtClean="0">
                <a:latin typeface="Arial" pitchFamily="34" charset="0"/>
                <a:cs typeface="Arial" pitchFamily="34" charset="0"/>
              </a:rPr>
              <a:t>          your Triglyceride/HDL ratio and e-mail me if it is above 3.5!!</a:t>
            </a:r>
          </a:p>
          <a:p>
            <a:pPr marL="0" indent="0">
              <a:buNone/>
            </a:pPr>
            <a:endParaRPr lang="en-US" dirty="0" smtClean="0">
              <a:latin typeface="Arial" pitchFamily="34" charset="0"/>
              <a:cs typeface="Arial" pitchFamily="34" charset="0"/>
            </a:endParaRPr>
          </a:p>
          <a:p>
            <a:pPr marL="0" indent="0" algn="ctr">
              <a:buNone/>
            </a:pPr>
            <a:r>
              <a:rPr lang="en-US" dirty="0" smtClean="0">
                <a:latin typeface="Arial" pitchFamily="34" charset="0"/>
                <a:cs typeface="Arial" pitchFamily="34" charset="0"/>
              </a:rPr>
              <a:t>Consider insulin resistance, consider NMR testing. </a:t>
            </a:r>
          </a:p>
          <a:p>
            <a:pPr marL="0" indent="0">
              <a:buNone/>
            </a:pPr>
            <a:r>
              <a:rPr lang="en-US" dirty="0" smtClean="0">
                <a:latin typeface="Arial" pitchFamily="34" charset="0"/>
                <a:cs typeface="Arial" pitchFamily="34" charset="0"/>
              </a:rPr>
              <a:t>		</a:t>
            </a:r>
            <a:r>
              <a:rPr lang="en-US" b="1" dirty="0" smtClean="0">
                <a:latin typeface="Arial" pitchFamily="34" charset="0"/>
                <a:cs typeface="Arial" pitchFamily="34" charset="0"/>
              </a:rPr>
              <a:t>     “It’s not the passengers, it’s the </a:t>
            </a:r>
            <a:r>
              <a:rPr lang="en-US" b="1" dirty="0" smtClean="0">
                <a:latin typeface="Arial" pitchFamily="34" charset="0"/>
                <a:cs typeface="Arial" pitchFamily="34" charset="0"/>
              </a:rPr>
              <a:t>cars.”</a:t>
            </a:r>
            <a:endParaRPr lang="en-US" b="1" dirty="0" smtClean="0">
              <a:latin typeface="Arial" pitchFamily="34" charset="0"/>
              <a:cs typeface="Arial" pitchFamily="34" charset="0"/>
            </a:endParaRPr>
          </a:p>
          <a:p>
            <a:pPr marL="0" indent="0">
              <a:buNone/>
            </a:pPr>
            <a:endParaRPr lang="en-US" dirty="0" smtClean="0">
              <a:latin typeface="Arial" pitchFamily="34" charset="0"/>
              <a:cs typeface="Arial" pitchFamily="34" charset="0"/>
            </a:endParaRPr>
          </a:p>
          <a:p>
            <a:pPr marL="514350" indent="-514350">
              <a:buAutoNum type="arabicPeriod" startAt="5"/>
            </a:pPr>
            <a:r>
              <a:rPr lang="en-US" dirty="0" smtClean="0">
                <a:latin typeface="Arial" pitchFamily="34" charset="0"/>
                <a:cs typeface="Arial" pitchFamily="34" charset="0"/>
              </a:rPr>
              <a:t>We now know about Robb Wolf and Gary </a:t>
            </a:r>
            <a:r>
              <a:rPr lang="en-US" dirty="0" err="1" smtClean="0">
                <a:latin typeface="Arial" pitchFamily="34" charset="0"/>
                <a:cs typeface="Arial" pitchFamily="34" charset="0"/>
              </a:rPr>
              <a:t>Taubes</a:t>
            </a:r>
            <a:r>
              <a:rPr lang="en-US" dirty="0" smtClean="0">
                <a:latin typeface="Arial" pitchFamily="34" charset="0"/>
                <a:cs typeface="Arial" pitchFamily="34" charset="0"/>
              </a:rPr>
              <a:t> and understand that </a:t>
            </a:r>
            <a:r>
              <a:rPr lang="en-US" dirty="0" err="1" smtClean="0">
                <a:latin typeface="Arial" pitchFamily="34" charset="0"/>
                <a:cs typeface="Arial" pitchFamily="34" charset="0"/>
              </a:rPr>
              <a:t>Paleo</a:t>
            </a:r>
            <a:r>
              <a:rPr lang="en-US" dirty="0" smtClean="0">
                <a:latin typeface="Arial" pitchFamily="34" charset="0"/>
                <a:cs typeface="Arial" pitchFamily="34" charset="0"/>
              </a:rPr>
              <a:t>/Low Carb is</a:t>
            </a:r>
          </a:p>
          <a:p>
            <a:pPr marL="0" indent="0">
              <a:buNone/>
            </a:pPr>
            <a:r>
              <a:rPr lang="en-US" dirty="0">
                <a:latin typeface="Arial" pitchFamily="34" charset="0"/>
                <a:cs typeface="Arial" pitchFamily="34" charset="0"/>
              </a:rPr>
              <a:t> </a:t>
            </a:r>
            <a:r>
              <a:rPr lang="en-US" dirty="0" smtClean="0">
                <a:latin typeface="Arial" pitchFamily="34" charset="0"/>
                <a:cs typeface="Arial" pitchFamily="34" charset="0"/>
              </a:rPr>
              <a:t>         our preferred approach – The science has taken us there.  </a:t>
            </a:r>
          </a:p>
          <a:p>
            <a:pPr marL="0" indent="0">
              <a:buNone/>
            </a:pPr>
            <a:endParaRPr lang="en-US" dirty="0" smtClean="0">
              <a:latin typeface="Arial" pitchFamily="34" charset="0"/>
              <a:cs typeface="Arial" pitchFamily="34" charset="0"/>
            </a:endParaRPr>
          </a:p>
          <a:p>
            <a:pPr marL="514350" indent="-514350">
              <a:buAutoNum type="arabicPeriod" startAt="6"/>
            </a:pPr>
            <a:r>
              <a:rPr lang="en-US" dirty="0" smtClean="0">
                <a:latin typeface="Arial" pitchFamily="34" charset="0"/>
                <a:cs typeface="Arial" pitchFamily="34" charset="0"/>
              </a:rPr>
              <a:t>We are happy to help anyone</a:t>
            </a:r>
            <a:r>
              <a:rPr lang="en-US" dirty="0">
                <a:latin typeface="Arial" pitchFamily="34" charset="0"/>
                <a:cs typeface="Arial" pitchFamily="34" charset="0"/>
              </a:rPr>
              <a:t> </a:t>
            </a:r>
            <a:r>
              <a:rPr lang="en-US" dirty="0" smtClean="0">
                <a:latin typeface="Arial" pitchFamily="34" charset="0"/>
                <a:cs typeface="Arial" pitchFamily="34" charset="0"/>
              </a:rPr>
              <a:t>in the first responder world, especially those who looked </a:t>
            </a:r>
          </a:p>
          <a:p>
            <a:pPr marL="0" indent="0">
              <a:buNone/>
            </a:pPr>
            <a:r>
              <a:rPr lang="en-US" dirty="0">
                <a:latin typeface="Arial" pitchFamily="34" charset="0"/>
                <a:cs typeface="Arial" pitchFamily="34" charset="0"/>
              </a:rPr>
              <a:t> </a:t>
            </a:r>
            <a:r>
              <a:rPr lang="en-US" dirty="0" smtClean="0">
                <a:latin typeface="Arial" pitchFamily="34" charset="0"/>
                <a:cs typeface="Arial" pitchFamily="34" charset="0"/>
              </a:rPr>
              <a:t>         at our work and </a:t>
            </a:r>
            <a:r>
              <a:rPr lang="en-US" dirty="0" smtClean="0">
                <a:latin typeface="Arial" pitchFamily="34" charset="0"/>
                <a:cs typeface="Arial" pitchFamily="34" charset="0"/>
              </a:rPr>
              <a:t>enjoyed </a:t>
            </a:r>
            <a:r>
              <a:rPr lang="en-US" dirty="0" smtClean="0">
                <a:latin typeface="Arial" pitchFamily="34" charset="0"/>
                <a:cs typeface="Arial" pitchFamily="34" charset="0"/>
              </a:rPr>
              <a:t>it.  </a:t>
            </a:r>
          </a:p>
          <a:p>
            <a:pPr marL="0" indent="0">
              <a:buNone/>
            </a:pPr>
            <a:r>
              <a:rPr lang="en-US" dirty="0" smtClean="0">
                <a:latin typeface="Arial" pitchFamily="34" charset="0"/>
                <a:cs typeface="Arial" pitchFamily="34" charset="0"/>
              </a:rPr>
              <a:t>				                              E. James Greenwald, M.D.</a:t>
            </a:r>
          </a:p>
          <a:p>
            <a:pPr marL="0" indent="0">
              <a:buNone/>
            </a:pPr>
            <a:r>
              <a:rPr lang="en-US" dirty="0"/>
              <a:t> </a:t>
            </a:r>
            <a:r>
              <a:rPr lang="en-US" dirty="0" smtClean="0"/>
              <a:t>  				                                     </a:t>
            </a:r>
            <a:r>
              <a:rPr lang="en-US" dirty="0" smtClean="0">
                <a:hlinkClick r:id="rId2"/>
              </a:rPr>
              <a:t>greenie@specialtyhealth.com</a:t>
            </a:r>
            <a:r>
              <a:rPr lang="en-US" dirty="0" smtClean="0"/>
              <a:t> </a:t>
            </a:r>
            <a:endParaRPr lang="en-US" dirty="0"/>
          </a:p>
          <a:p>
            <a:pPr marL="0" indent="0">
              <a:buNone/>
            </a:pPr>
            <a:endParaRPr lang="en-US" dirty="0" smtClean="0"/>
          </a:p>
          <a:p>
            <a:endParaRPr lang="en-US" dirty="0"/>
          </a:p>
        </p:txBody>
      </p:sp>
      <p:pic>
        <p:nvPicPr>
          <p:cNvPr id="4" name="Picture 2" descr="SpecialtyHealth_tagline_2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9077" y="252957"/>
            <a:ext cx="3436923" cy="50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137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04800"/>
            <a:ext cx="8763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940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C2C04"/>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533400"/>
            <a:ext cx="5029200" cy="6206203"/>
          </a:xfrm>
        </p:spPr>
      </p:pic>
    </p:spTree>
    <p:extLst>
      <p:ext uri="{BB962C8B-B14F-4D97-AF65-F5344CB8AC3E}">
        <p14:creationId xmlns:p14="http://schemas.microsoft.com/office/powerpoint/2010/main" val="1482731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7009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TotalTime>
  <Words>4112</Words>
  <Application>Microsoft Office PowerPoint</Application>
  <PresentationFormat>On-screen Show (4:3)</PresentationFormat>
  <Paragraphs>686</Paragraphs>
  <Slides>63</Slides>
  <Notes>16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66" baseType="lpstr">
      <vt:lpstr>Office Theme</vt:lpstr>
      <vt:lpstr>Acrobat Document</vt:lpstr>
      <vt:lpstr>Photo Editor Photo</vt:lpstr>
      <vt:lpstr>PowerPoint Presentation</vt:lpstr>
      <vt:lpstr>PowerPoint Presentation</vt:lpstr>
      <vt:lpstr>Question One: Could our program have identified him as a high risk patient? Answer: Yes (with testing)</vt:lpstr>
      <vt:lpstr>Question Two (Was the heart attack preventable?)</vt:lpstr>
      <vt:lpstr>PowerPoint Presentation</vt:lpstr>
      <vt:lpstr>Dedication</vt:lpstr>
      <vt:lpstr>PowerPoint Presentation</vt:lpstr>
      <vt:lpstr>PowerPoint Presentation</vt:lpstr>
      <vt:lpstr>PowerPoint Presentation</vt:lpstr>
      <vt:lpstr>   What happened to my dad – happens to too many of you.  Too many Police Officers die early from preventable diseases. (mostly cardiovascular)  I have actually been told “If I die, it’s no big deal - just roll me into a ditch!”   </vt:lpstr>
      <vt:lpstr>PowerPoint Presentation</vt:lpstr>
      <vt:lpstr>PowerPoint Presentation</vt:lpstr>
      <vt:lpstr>PowerPoint Presentation</vt:lpstr>
      <vt:lpstr>The Early Years</vt:lpstr>
      <vt:lpstr>PowerPoint Presentation</vt:lpstr>
      <vt:lpstr>“2007”</vt:lpstr>
      <vt:lpstr>PowerPoint Presentation</vt:lpstr>
      <vt:lpstr>Kevin Gilmartin PhD. - Marathon Training with Gene Cudworth, RPT, at Nevada Physical Therapy</vt:lpstr>
      <vt:lpstr>PowerPoint Presentation</vt:lpstr>
      <vt:lpstr>PowerPoint Presentation</vt:lpstr>
      <vt:lpstr>PowerPoint Presentation</vt:lpstr>
      <vt:lpstr>PowerPoint Presentation</vt:lpstr>
      <vt:lpstr>PowerPoint Presentation</vt:lpstr>
      <vt:lpstr>THE PALEO GUYS</vt:lpstr>
      <vt:lpstr>S. Boyd Eaton, M.D. et,al (1988) Stone Agers in the Fast Lane: Chronic degenerative Diseases in Evolutionary Perspective. </vt:lpstr>
      <vt:lpstr>PowerPoint Presentation</vt:lpstr>
      <vt:lpstr>PowerPoint Presentation</vt:lpstr>
      <vt:lpstr>OUR OUT OF STATE EXPERTS!</vt:lpstr>
      <vt:lpstr>OUR LOCAL EXPERTS! (Teammates)</vt:lpstr>
      <vt:lpstr>So…..we did some videos: Obesity is a hormonally-driven disorder of fat accumulation.           See Video # 17 and my favorite:   We can predict Type II Diabetes 15 – 20 year in advance.                                                         See Video # 19</vt:lpstr>
      <vt:lpstr>PowerPoint Presentation</vt:lpstr>
      <vt:lpstr>PowerPoint Presentation</vt:lpstr>
      <vt:lpstr>Lipids Briefly </vt:lpstr>
      <vt:lpstr>TREATMENT AS USUAL  WILL GET YOU KILLED!!!!!!!!!           </vt:lpstr>
      <vt:lpstr>PowerPoint Presentation</vt:lpstr>
      <vt:lpstr>PowerPoint Presentation</vt:lpstr>
      <vt:lpstr>Is There A Simple Way To Identify Insulin Resistance?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IT WORK? Case Study 2</vt:lpstr>
      <vt:lpstr>PowerPoint Presentation</vt:lpstr>
      <vt:lpstr>PowerPoint Presentation</vt:lpstr>
      <vt:lpstr>PowerPoint Presentation</vt:lpstr>
      <vt:lpstr>PowerPoint Presentation</vt:lpstr>
      <vt:lpstr>PowerPoint Presentation</vt:lpstr>
      <vt:lpstr>PowerPoint Presentation</vt:lpstr>
      <vt:lpstr>DOES IT WORK? Case Study 3</vt:lpstr>
      <vt:lpstr>PowerPoint Presentation</vt:lpstr>
      <vt:lpstr>PowerPoint Presentation</vt:lpstr>
      <vt:lpstr>PowerPoint Presentation</vt:lpstr>
      <vt:lpstr>PowerPoint Presentation</vt:lpstr>
      <vt:lpstr>DOES IT WORK? Case Study 4</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Rhoades</dc:creator>
  <cp:lastModifiedBy>Nan Adams</cp:lastModifiedBy>
  <cp:revision>99</cp:revision>
  <cp:lastPrinted>2012-08-28T16:47:44Z</cp:lastPrinted>
  <dcterms:created xsi:type="dcterms:W3CDTF">2012-08-10T14:43:19Z</dcterms:created>
  <dcterms:modified xsi:type="dcterms:W3CDTF">2012-08-29T00:06:05Z</dcterms:modified>
</cp:coreProperties>
</file>